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5" r:id="rId2"/>
    <p:sldId id="262" r:id="rId3"/>
    <p:sldId id="264" r:id="rId4"/>
    <p:sldId id="266" r:id="rId5"/>
    <p:sldId id="283" r:id="rId6"/>
    <p:sldId id="268" r:id="rId7"/>
    <p:sldId id="300" r:id="rId8"/>
    <p:sldId id="270" r:id="rId9"/>
    <p:sldId id="271" r:id="rId10"/>
    <p:sldId id="272" r:id="rId11"/>
    <p:sldId id="273" r:id="rId12"/>
    <p:sldId id="274" r:id="rId13"/>
    <p:sldId id="276" r:id="rId14"/>
    <p:sldId id="277" r:id="rId15"/>
    <p:sldId id="302" r:id="rId16"/>
    <p:sldId id="305" r:id="rId17"/>
    <p:sldId id="306" r:id="rId18"/>
    <p:sldId id="314" r:id="rId19"/>
    <p:sldId id="307" r:id="rId20"/>
    <p:sldId id="299" r:id="rId21"/>
    <p:sldId id="316" r:id="rId22"/>
  </p:sldIdLst>
  <p:sldSz cx="10080625" cy="7559675"/>
  <p:notesSz cx="6858000" cy="9144000"/>
  <p:defaultTextStyle>
    <a:defPPr>
      <a:defRPr lang="pl-PL"/>
    </a:defPPr>
    <a:lvl1pPr marL="0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1pPr>
    <a:lvl2pPr marL="423356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2pPr>
    <a:lvl3pPr marL="846713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3pPr>
    <a:lvl4pPr marL="1270069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4pPr>
    <a:lvl5pPr marL="1693426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5pPr>
    <a:lvl6pPr marL="2116782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6pPr>
    <a:lvl7pPr marL="2540138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7pPr>
    <a:lvl8pPr marL="2963495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8pPr>
    <a:lvl9pPr marL="3386851" algn="l" defTabSz="846713" rtl="0" eaLnBrk="1" latinLnBrk="0" hangingPunct="1">
      <a:defRPr sz="16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103" d="100"/>
          <a:sy n="103" d="100"/>
        </p:scale>
        <p:origin x="1416" y="12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wer7\RedirectedFolders\a.witecki\Documents\PREZENTACJA\Wykres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wer7\RedirectedFolders\a.witecki\Documents\PREZENTACJA\Wykres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711321557778247E-2"/>
          <c:y val="4.4110129857129005E-2"/>
          <c:w val="0.88951390366744698"/>
          <c:h val="0.82854917271217143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1111111111111136E-2"/>
                  <c:y val="-3.2407407407407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20-4D54-A0C5-4384193AB3CF}"/>
                </c:ext>
              </c:extLst>
            </c:dLbl>
            <c:dLbl>
              <c:idx val="1"/>
              <c:layout>
                <c:manualLayout>
                  <c:x val="1.6666666666666666E-2"/>
                  <c:y val="-2.3148148148148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20-4D54-A0C5-4384193AB3CF}"/>
                </c:ext>
              </c:extLst>
            </c:dLbl>
            <c:dLbl>
              <c:idx val="2"/>
              <c:layout>
                <c:manualLayout>
                  <c:x val="8.3333333333333332E-3"/>
                  <c:y val="-1.8518518518518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20-4D54-A0C5-4384193AB3CF}"/>
                </c:ext>
              </c:extLst>
            </c:dLbl>
            <c:dLbl>
              <c:idx val="3"/>
              <c:layout>
                <c:manualLayout>
                  <c:x val="1.4564623678796906E-2"/>
                  <c:y val="-3.1060911784119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20-4D54-A0C5-4384193AB3CF}"/>
                </c:ext>
              </c:extLst>
            </c:dLbl>
            <c:dLbl>
              <c:idx val="4"/>
              <c:layout>
                <c:manualLayout>
                  <c:x val="1.3888948003121231E-2"/>
                  <c:y val="-2.1145032675444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20-4D54-A0C5-4384193AB3C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Arkusz2!$F$12:$J$12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Arkusz2!$F$11:$J$11</c:f>
              <c:numCache>
                <c:formatCode>General</c:formatCode>
                <c:ptCount val="5"/>
                <c:pt idx="0">
                  <c:v>4490</c:v>
                </c:pt>
                <c:pt idx="1">
                  <c:v>4264</c:v>
                </c:pt>
                <c:pt idx="2">
                  <c:v>3054</c:v>
                </c:pt>
                <c:pt idx="3">
                  <c:v>2355</c:v>
                </c:pt>
                <c:pt idx="4">
                  <c:v>2100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920-4D54-A0C5-4384193AB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6613760"/>
        <c:axId val="126824448"/>
        <c:axId val="0"/>
      </c:bar3DChart>
      <c:catAx>
        <c:axId val="12661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6824448"/>
        <c:crosses val="autoZero"/>
        <c:auto val="1"/>
        <c:lblAlgn val="ctr"/>
        <c:lblOffset val="100"/>
        <c:noMultiLvlLbl val="0"/>
      </c:catAx>
      <c:valAx>
        <c:axId val="12682444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266137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C1-4D48-847E-60B0BDE122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C1-4D48-847E-60B0BDE122C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C1-4D48-847E-60B0BDE122C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FC1-4D48-847E-60B0BDE122C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FC1-4D48-847E-60B0BDE122C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FC1-4D48-847E-60B0BDE122C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FC1-4D48-847E-60B0BDE122C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Arkusz5!$C$45:$C$51</c:f>
              <c:strCache>
                <c:ptCount val="7"/>
                <c:pt idx="0">
                  <c:v>Polska</c:v>
                </c:pt>
                <c:pt idx="1">
                  <c:v>Czechy</c:v>
                </c:pt>
                <c:pt idx="2">
                  <c:v>Niemcy</c:v>
                </c:pt>
                <c:pt idx="3">
                  <c:v>Włochy</c:v>
                </c:pt>
                <c:pt idx="4">
                  <c:v>Norwegia</c:v>
                </c:pt>
                <c:pt idx="5">
                  <c:v>Hiszpania</c:v>
                </c:pt>
                <c:pt idx="6">
                  <c:v>Pozostali</c:v>
                </c:pt>
              </c:strCache>
            </c:strRef>
          </c:cat>
          <c:val>
            <c:numRef>
              <c:f>Arkusz5!$D$45:$D$51</c:f>
              <c:numCache>
                <c:formatCode>#,##0</c:formatCode>
                <c:ptCount val="7"/>
                <c:pt idx="0">
                  <c:v>17480</c:v>
                </c:pt>
                <c:pt idx="1">
                  <c:v>3610</c:v>
                </c:pt>
                <c:pt idx="2">
                  <c:v>1600</c:v>
                </c:pt>
                <c:pt idx="3">
                  <c:v>1524</c:v>
                </c:pt>
                <c:pt idx="4">
                  <c:v>1011</c:v>
                </c:pt>
                <c:pt idx="5">
                  <c:v>957</c:v>
                </c:pt>
                <c:pt idx="6">
                  <c:v>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FC1-4D48-847E-60B0BDE122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55B3CB-C882-4154-86C4-68254EF268C9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pl-PL"/>
        </a:p>
      </dgm:t>
    </dgm:pt>
    <dgm:pt modelId="{B69D5346-3CB2-4ECC-AB2D-1599F1E2C5BE}">
      <dgm:prSet custT="1"/>
      <dgm:spPr>
        <a:noFill/>
        <a:ln>
          <a:noFill/>
        </a:ln>
      </dgm:spPr>
      <dgm:t>
        <a:bodyPr/>
        <a:lstStyle/>
        <a:p>
          <a:pPr algn="l" rtl="0"/>
          <a:r>
            <a:rPr lang="pl-PL" sz="1800" dirty="0">
              <a:solidFill>
                <a:schemeClr val="tx1"/>
              </a:solidFill>
            </a:rPr>
            <a:t>Specjalizacja – duże zespoły modelowe</a:t>
          </a:r>
        </a:p>
        <a:p>
          <a:pPr algn="l" rtl="0"/>
          <a:endParaRPr lang="pl-PL" sz="1800" dirty="0">
            <a:solidFill>
              <a:schemeClr val="tx1"/>
            </a:solidFill>
          </a:endParaRPr>
        </a:p>
        <a:p>
          <a:pPr algn="l" rtl="0"/>
          <a:r>
            <a:rPr lang="pl-PL" sz="1800" dirty="0">
              <a:solidFill>
                <a:schemeClr val="tx1"/>
              </a:solidFill>
            </a:rPr>
            <a:t>Wykonanie z drewna w klasie H1 lub H2 zgodnie z </a:t>
          </a:r>
          <a:r>
            <a:rPr lang="pl-PL" altLang="pl-PL" sz="1800" dirty="0">
              <a:solidFill>
                <a:srgbClr val="000000"/>
              </a:solidFill>
              <a:latin typeface="Calibri" panose="020F0502020204030204" pitchFamily="34" charset="0"/>
            </a:rPr>
            <a:t>DIN-PN-EN 12890</a:t>
          </a:r>
          <a:endParaRPr lang="pl-PL" sz="1800" dirty="0">
            <a:solidFill>
              <a:schemeClr val="tx1"/>
            </a:solidFill>
          </a:endParaRPr>
        </a:p>
        <a:p>
          <a:pPr algn="l" rtl="0"/>
          <a:endParaRPr lang="pl-PL" sz="1800" dirty="0">
            <a:solidFill>
              <a:schemeClr val="tx1"/>
            </a:solidFill>
          </a:endParaRPr>
        </a:p>
        <a:p>
          <a:pPr algn="l" rtl="0"/>
          <a:r>
            <a:rPr lang="pl-PL" sz="1800" dirty="0">
              <a:solidFill>
                <a:schemeClr val="tx1"/>
              </a:solidFill>
            </a:rPr>
            <a:t>Adaptacja dostarczanych przez klientów zespołów modelowych</a:t>
          </a:r>
        </a:p>
        <a:p>
          <a:pPr algn="l" rtl="0"/>
          <a:endParaRPr lang="pl-PL" sz="1800" dirty="0">
            <a:solidFill>
              <a:schemeClr val="tx1"/>
            </a:solidFill>
          </a:endParaRPr>
        </a:p>
        <a:p>
          <a:pPr algn="l" rtl="0"/>
          <a:r>
            <a:rPr lang="pl-PL" sz="1800" dirty="0">
              <a:solidFill>
                <a:schemeClr val="tx1"/>
              </a:solidFill>
            </a:rPr>
            <a:t>Magazyny modeli – ponad 5000 m</a:t>
          </a:r>
          <a:r>
            <a:rPr lang="pl-PL" sz="1800" baseline="30000" dirty="0">
              <a:solidFill>
                <a:schemeClr val="tx1"/>
              </a:solidFill>
            </a:rPr>
            <a:t>2</a:t>
          </a:r>
        </a:p>
      </dgm:t>
    </dgm:pt>
    <dgm:pt modelId="{E6044AD6-507C-4DA6-A0ED-3ACBEDCC4425}" type="parTrans" cxnId="{61DB7259-BE03-4884-9DA4-952CD1CC7A90}">
      <dgm:prSet/>
      <dgm:spPr/>
      <dgm:t>
        <a:bodyPr/>
        <a:lstStyle/>
        <a:p>
          <a:endParaRPr lang="pl-PL"/>
        </a:p>
      </dgm:t>
    </dgm:pt>
    <dgm:pt modelId="{198278FB-AB18-4286-B766-BB00A935C89A}" type="sibTrans" cxnId="{61DB7259-BE03-4884-9DA4-952CD1CC7A90}">
      <dgm:prSet/>
      <dgm:spPr/>
      <dgm:t>
        <a:bodyPr/>
        <a:lstStyle/>
        <a:p>
          <a:endParaRPr lang="pl-PL"/>
        </a:p>
      </dgm:t>
    </dgm:pt>
    <dgm:pt modelId="{9E50BDDE-7F7E-4A09-8227-1E5444FF387F}" type="pres">
      <dgm:prSet presAssocID="{F555B3CB-C882-4154-86C4-68254EF268C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3E9CEDF-9B45-4331-B877-2B8641251633}" type="pres">
      <dgm:prSet presAssocID="{B69D5346-3CB2-4ECC-AB2D-1599F1E2C5BE}" presName="horFlow" presStyleCnt="0"/>
      <dgm:spPr/>
    </dgm:pt>
    <dgm:pt modelId="{562BA274-D74A-494E-8663-8028C0CC1FEA}" type="pres">
      <dgm:prSet presAssocID="{B69D5346-3CB2-4ECC-AB2D-1599F1E2C5BE}" presName="bigChev" presStyleLbl="node1" presStyleIdx="0" presStyleCnt="1" custScaleX="97199" custScaleY="271057" custLinFactNeighborX="-1379" custLinFactNeighborY="41796"/>
      <dgm:spPr>
        <a:prstGeom prst="rect">
          <a:avLst/>
        </a:prstGeom>
      </dgm:spPr>
    </dgm:pt>
  </dgm:ptLst>
  <dgm:cxnLst>
    <dgm:cxn modelId="{29F1E56B-FEA1-43CA-A081-A5EE92AAEFD1}" type="presOf" srcId="{F555B3CB-C882-4154-86C4-68254EF268C9}" destId="{9E50BDDE-7F7E-4A09-8227-1E5444FF387F}" srcOrd="0" destOrd="0" presId="urn:microsoft.com/office/officeart/2005/8/layout/lProcess3"/>
    <dgm:cxn modelId="{61DB7259-BE03-4884-9DA4-952CD1CC7A90}" srcId="{F555B3CB-C882-4154-86C4-68254EF268C9}" destId="{B69D5346-3CB2-4ECC-AB2D-1599F1E2C5BE}" srcOrd="0" destOrd="0" parTransId="{E6044AD6-507C-4DA6-A0ED-3ACBEDCC4425}" sibTransId="{198278FB-AB18-4286-B766-BB00A935C89A}"/>
    <dgm:cxn modelId="{171D89DD-F93D-413D-A568-2BE391B90B7E}" type="presOf" srcId="{B69D5346-3CB2-4ECC-AB2D-1599F1E2C5BE}" destId="{562BA274-D74A-494E-8663-8028C0CC1FEA}" srcOrd="0" destOrd="0" presId="urn:microsoft.com/office/officeart/2005/8/layout/lProcess3"/>
    <dgm:cxn modelId="{D8ECF0EA-9309-4356-AB04-269EBC6DD92D}" type="presParOf" srcId="{9E50BDDE-7F7E-4A09-8227-1E5444FF387F}" destId="{B3E9CEDF-9B45-4331-B877-2B8641251633}" srcOrd="0" destOrd="0" presId="urn:microsoft.com/office/officeart/2005/8/layout/lProcess3"/>
    <dgm:cxn modelId="{40F33FF1-D282-41B8-9A1F-671EEBF3EC7E}" type="presParOf" srcId="{B3E9CEDF-9B45-4331-B877-2B8641251633}" destId="{562BA274-D74A-494E-8663-8028C0CC1FE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BA274-D74A-494E-8663-8028C0CC1FEA}">
      <dsp:nvSpPr>
        <dsp:cNvPr id="0" name=""/>
        <dsp:cNvSpPr/>
      </dsp:nvSpPr>
      <dsp:spPr>
        <a:xfrm>
          <a:off x="4614" y="4100"/>
          <a:ext cx="3758453" cy="419245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Specjalizacja – duże zespoły modelowe</a:t>
          </a: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>
            <a:solidFill>
              <a:schemeClr val="tx1"/>
            </a:solidFill>
          </a:endParaRP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Wykonanie z drewna w klasie H1 lub H2 zgodnie z </a:t>
          </a:r>
          <a:r>
            <a:rPr lang="pl-PL" altLang="pl-PL" sz="1800" kern="1200" dirty="0">
              <a:solidFill>
                <a:srgbClr val="000000"/>
              </a:solidFill>
              <a:latin typeface="Calibri" panose="020F0502020204030204" pitchFamily="34" charset="0"/>
            </a:rPr>
            <a:t>DIN-PN-EN 12890</a:t>
          </a:r>
          <a:endParaRPr lang="pl-PL" sz="1800" kern="1200" dirty="0">
            <a:solidFill>
              <a:schemeClr val="tx1"/>
            </a:solidFill>
          </a:endParaRP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>
            <a:solidFill>
              <a:schemeClr val="tx1"/>
            </a:solidFill>
          </a:endParaRP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Adaptacja dostarczanych przez klientów zespołów modelowych</a:t>
          </a: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kern="1200" dirty="0">
            <a:solidFill>
              <a:schemeClr val="tx1"/>
            </a:solidFill>
          </a:endParaRP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Magazyny modeli – ponad 5000 m</a:t>
          </a:r>
          <a:r>
            <a:rPr lang="pl-PL" sz="1800" kern="1200" baseline="30000" dirty="0">
              <a:solidFill>
                <a:schemeClr val="tx1"/>
              </a:solidFill>
            </a:rPr>
            <a:t>2</a:t>
          </a:r>
        </a:p>
      </dsp:txBody>
      <dsp:txXfrm>
        <a:off x="4614" y="4100"/>
        <a:ext cx="3758453" cy="4192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237197"/>
            <a:ext cx="85685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556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30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402483"/>
            <a:ext cx="2173635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402483"/>
            <a:ext cx="6394896" cy="64064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669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286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884671"/>
            <a:ext cx="869453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5"/>
            <a:ext cx="869453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378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06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02484"/>
            <a:ext cx="8694539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853171"/>
            <a:ext cx="4285579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761381"/>
            <a:ext cx="4285579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33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846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694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88455"/>
            <a:ext cx="510331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4436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88455"/>
            <a:ext cx="510331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190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402484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90B6E-51DE-4CB9-A795-1B43A7C60054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7006700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84146-5A67-49C0-971D-33AC5AF35B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36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eg"/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" Type="http://schemas.openxmlformats.org/officeDocument/2006/relationships/hyperlink" Target="rafamet_mounting-plates_catalogue-2013-en.pdf" TargetMode="External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4" Type="http://schemas.openxmlformats.org/officeDocument/2006/relationships/slide" Target="slide20.xml"/><Relationship Id="rId9" Type="http://schemas.openxmlformats.org/officeDocument/2006/relationships/image" Target="../media/image28.png"/><Relationship Id="rId1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lewnia-rafamet.pl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lytymontazowe.pl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7863" y="430619"/>
            <a:ext cx="8726979" cy="525984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13549" y="1406769"/>
            <a:ext cx="7958588" cy="4628465"/>
          </a:xfrm>
        </p:spPr>
        <p:txBody>
          <a:bodyPr/>
          <a:lstStyle/>
          <a:p>
            <a:pPr marL="0" indent="0" algn="ctr">
              <a:buNone/>
            </a:pPr>
            <a:endParaRPr lang="pl-P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830" y="2444413"/>
            <a:ext cx="4213225" cy="198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331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50706" y="534036"/>
            <a:ext cx="15726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l-PL" sz="2000" b="1" dirty="0">
                <a:solidFill>
                  <a:srgbClr val="0070C0"/>
                </a:solidFill>
              </a:rPr>
              <a:t>FORMIERNIA</a:t>
            </a:r>
            <a:endParaRPr lang="pl-PL" sz="2000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cxnSp>
        <p:nvCxnSpPr>
          <p:cNvPr id="9" name="Łącznik prostoliniowy 11"/>
          <p:cNvCxnSpPr>
            <a:cxnSpLocks noChangeShapeType="1"/>
          </p:cNvCxnSpPr>
          <p:nvPr/>
        </p:nvCxnSpPr>
        <p:spPr bwMode="auto">
          <a:xfrm>
            <a:off x="323850" y="6245225"/>
            <a:ext cx="8640763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143681"/>
            <a:ext cx="3639160" cy="464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Prostokąt 10"/>
          <p:cNvSpPr/>
          <p:nvPr/>
        </p:nvSpPr>
        <p:spPr bwMode="auto">
          <a:xfrm>
            <a:off x="5614106" y="1634637"/>
            <a:ext cx="3686175" cy="717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</a:rPr>
              <a:t>Ponad 400 skrzyń formierskich o wymiarach do: 8000 x 1700 i </a:t>
            </a:r>
          </a:p>
          <a:p>
            <a:pPr eaLnBrk="1" hangingPunct="1">
              <a:lnSpc>
                <a:spcPct val="102000"/>
              </a:lnSpc>
              <a:buClr>
                <a:srgbClr val="000000"/>
              </a:buClr>
              <a:buSzPct val="100000"/>
              <a:defRPr/>
            </a:pPr>
            <a:r>
              <a:rPr lang="pl-PL" altLang="pl-PL" dirty="0">
                <a:solidFill>
                  <a:schemeClr val="tx1"/>
                </a:solidFill>
              </a:rPr>
              <a:t>      4500 x 4500 mm.</a:t>
            </a:r>
          </a:p>
        </p:txBody>
      </p:sp>
      <p:sp>
        <p:nvSpPr>
          <p:cNvPr id="12" name="Prostokąt 11"/>
          <p:cNvSpPr/>
          <p:nvPr/>
        </p:nvSpPr>
        <p:spPr bwMode="auto">
          <a:xfrm>
            <a:off x="5614106" y="2350874"/>
            <a:ext cx="3686174" cy="197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5 dołów formierskich o wymiarach do: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     </a:t>
            </a:r>
            <a:r>
              <a:rPr lang="en-US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20000 x 4000 x 2000 </a:t>
            </a: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     i</a:t>
            </a:r>
            <a:r>
              <a:rPr lang="en-US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14000 x 5500 x 2500</a:t>
            </a: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8" name="Prostokąt 17"/>
          <p:cNvSpPr/>
          <p:nvPr/>
        </p:nvSpPr>
        <p:spPr bwMode="auto">
          <a:xfrm>
            <a:off x="5614105" y="4212243"/>
            <a:ext cx="3890703" cy="720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Stacja regeneracji mas formiersko – rdzeniarskich o wydajności 8 t/h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100000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     Dodatek świeżego piasku poniżej 10%</a:t>
            </a:r>
          </a:p>
        </p:txBody>
      </p:sp>
    </p:spTree>
    <p:extLst>
      <p:ext uri="{BB962C8B-B14F-4D97-AF65-F5344CB8AC3E}">
        <p14:creationId xmlns:p14="http://schemas.microsoft.com/office/powerpoint/2010/main" val="2766103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667023" y="534036"/>
            <a:ext cx="133998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l-PL" sz="2000" b="1" dirty="0">
                <a:solidFill>
                  <a:srgbClr val="0070C0"/>
                </a:solidFill>
                <a:latin typeface="+mn-lt"/>
                <a:ea typeface="+mn-ea"/>
              </a:rPr>
              <a:t>TOPIALNIA</a:t>
            </a:r>
          </a:p>
        </p:txBody>
      </p:sp>
      <p:cxnSp>
        <p:nvCxnSpPr>
          <p:cNvPr id="9" name="Łącznik prostoliniowy 11"/>
          <p:cNvCxnSpPr>
            <a:cxnSpLocks noChangeShapeType="1"/>
          </p:cNvCxnSpPr>
          <p:nvPr/>
        </p:nvCxnSpPr>
        <p:spPr bwMode="auto">
          <a:xfrm>
            <a:off x="323850" y="6245225"/>
            <a:ext cx="8640763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" y="3732214"/>
            <a:ext cx="3309541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102421"/>
            <a:ext cx="3309541" cy="262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Prostokąt 16"/>
          <p:cNvSpPr/>
          <p:nvPr/>
        </p:nvSpPr>
        <p:spPr bwMode="auto">
          <a:xfrm>
            <a:off x="5040312" y="1604329"/>
            <a:ext cx="4320480" cy="4335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Piece indukcyjne OTTO JUNKER, pojemność  12 t. i 6 t.</a:t>
            </a:r>
          </a:p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Sferoidyzacja drutowa na stanowisku firmy </a:t>
            </a:r>
            <a:r>
              <a:rPr lang="pl-PL" altLang="pl-PL" dirty="0" err="1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Progelta</a:t>
            </a: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Kadzie o pojemności 5, 7, 10, 15 i 20 t</a:t>
            </a:r>
          </a:p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ITACA </a:t>
            </a:r>
            <a:r>
              <a:rPr lang="pl-PL" altLang="pl-PL" dirty="0" err="1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MeltDeck</a:t>
            </a: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pl-PL" altLang="pl-PL" dirty="0" err="1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Cast</a:t>
            </a: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Iron </a:t>
            </a:r>
            <a:r>
              <a:rPr lang="pl-PL" altLang="pl-PL" dirty="0" err="1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Thermal</a:t>
            </a: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Analysis</a:t>
            </a:r>
            <a:endParaRPr lang="pl-PL" altLang="pl-PL" sz="1600" u="sng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9" name="Prostokąt 18"/>
          <p:cNvSpPr/>
          <p:nvPr/>
        </p:nvSpPr>
        <p:spPr bwMode="auto">
          <a:xfrm>
            <a:off x="5041900" y="2544129"/>
            <a:ext cx="4538198" cy="720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1" name="Prostokąt 20"/>
          <p:cNvSpPr/>
          <p:nvPr/>
        </p:nvSpPr>
        <p:spPr bwMode="auto">
          <a:xfrm>
            <a:off x="5040313" y="4421506"/>
            <a:ext cx="4427244" cy="717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 eaLnBrk="1" hangingPunct="1">
              <a:lnSpc>
                <a:spcPct val="102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943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3265" y="543561"/>
            <a:ext cx="287142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b="1" dirty="0">
                <a:solidFill>
                  <a:srgbClr val="0070C0"/>
                </a:solidFill>
              </a:rPr>
              <a:t>CZYSZCZENIE ODLEWÓW</a:t>
            </a:r>
            <a:endParaRPr lang="pl-PL" sz="2000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cxnSp>
        <p:nvCxnSpPr>
          <p:cNvPr id="9" name="Łącznik prostoliniowy 11"/>
          <p:cNvCxnSpPr>
            <a:cxnSpLocks noChangeShapeType="1"/>
          </p:cNvCxnSpPr>
          <p:nvPr/>
        </p:nvCxnSpPr>
        <p:spPr bwMode="auto">
          <a:xfrm>
            <a:off x="323850" y="6245225"/>
            <a:ext cx="8640763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 bwMode="auto">
          <a:xfrm>
            <a:off x="5732633" y="1729068"/>
            <a:ext cx="3579813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eaLnBrk="1" hangingPunct="1">
              <a:lnSpc>
                <a:spcPct val="102000"/>
              </a:lnSpc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4" name="Prostokąt 23"/>
          <p:cNvSpPr/>
          <p:nvPr/>
        </p:nvSpPr>
        <p:spPr bwMode="auto">
          <a:xfrm>
            <a:off x="5732632" y="1385889"/>
            <a:ext cx="3579813" cy="4429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Zespół krat wstrząsowych o wym. 5 x 5 m. z odpylaniem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Stanowisko płukania wodą pod ciśnieniem 160 bar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Oczyszczarka hakowa STEM </a:t>
            </a:r>
            <a:r>
              <a:rPr lang="sl-SI" dirty="0"/>
              <a:t>H35x35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Namiot do śrutowania ręcznego </a:t>
            </a:r>
          </a:p>
          <a:p>
            <a:r>
              <a:rPr lang="pl-PL" dirty="0"/>
              <a:t>      6 x 4 x 2 m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Czyszczenie ręczne narzędziami pneumatycznymi</a:t>
            </a:r>
          </a:p>
          <a:p>
            <a:endParaRPr lang="en-US" dirty="0"/>
          </a:p>
          <a:p>
            <a:r>
              <a:rPr lang="en-US" dirty="0"/>
              <a:t> </a:t>
            </a:r>
          </a:p>
        </p:txBody>
      </p:sp>
      <p:sp>
        <p:nvSpPr>
          <p:cNvPr id="25" name="Prostokąt 24"/>
          <p:cNvSpPr/>
          <p:nvPr/>
        </p:nvSpPr>
        <p:spPr bwMode="auto">
          <a:xfrm>
            <a:off x="5732633" y="4386543"/>
            <a:ext cx="3579813" cy="682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>
              <a:lnSpc>
                <a:spcPct val="102000"/>
              </a:lnSpc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98" y="943671"/>
            <a:ext cx="5019346" cy="5252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28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323849" y="543561"/>
            <a:ext cx="47164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2000" b="1" dirty="0">
                <a:solidFill>
                  <a:srgbClr val="0070C0"/>
                </a:solidFill>
                <a:latin typeface="+mn-lt"/>
                <a:ea typeface="+mn-ea"/>
              </a:rPr>
              <a:t>KONTROLA JAKOŚCI</a:t>
            </a:r>
          </a:p>
        </p:txBody>
      </p:sp>
      <p:cxnSp>
        <p:nvCxnSpPr>
          <p:cNvPr id="9" name="Łącznik prostoliniowy 11"/>
          <p:cNvCxnSpPr>
            <a:cxnSpLocks noChangeShapeType="1"/>
          </p:cNvCxnSpPr>
          <p:nvPr/>
        </p:nvCxnSpPr>
        <p:spPr bwMode="auto">
          <a:xfrm>
            <a:off x="323850" y="6245225"/>
            <a:ext cx="8640763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77" y="1688123"/>
            <a:ext cx="4222329" cy="336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Prostokąt 11"/>
          <p:cNvSpPr/>
          <p:nvPr/>
        </p:nvSpPr>
        <p:spPr bwMode="auto">
          <a:xfrm>
            <a:off x="5350314" y="2412523"/>
            <a:ext cx="424815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>
            <a:lvl1pPr marL="2857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102000"/>
              </a:lnSpc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Prostokąt 17"/>
          <p:cNvSpPr/>
          <p:nvPr/>
        </p:nvSpPr>
        <p:spPr bwMode="auto">
          <a:xfrm>
            <a:off x="5321738" y="1561514"/>
            <a:ext cx="4276725" cy="3629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>
              <a:lnSpc>
                <a:spcPct val="102000"/>
              </a:lnSpc>
              <a:defRPr/>
            </a:pPr>
            <a:r>
              <a:rPr lang="pl-PL" dirty="0"/>
              <a:t>Kontrola jakości na wszystkich etapach procesu:</a:t>
            </a:r>
          </a:p>
          <a:p>
            <a:pPr>
              <a:lnSpc>
                <a:spcPct val="102000"/>
              </a:lnSpc>
              <a:defRPr/>
            </a:pPr>
            <a:endParaRPr lang="pl-PL" dirty="0"/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Zespoły modelowe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Rdzenie i formy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Parametry masy formierskiej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Materiałów produkcyjnych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Ciekłego metalu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Składu chemicznego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Kontrola wymiarowa odlewów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Własności mechaniczne</a:t>
            </a:r>
          </a:p>
          <a:p>
            <a:pPr marL="285750" indent="-285750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r>
              <a:rPr lang="pl-PL" dirty="0"/>
              <a:t>Badania nieniszczące</a:t>
            </a:r>
          </a:p>
          <a:p>
            <a:pPr>
              <a:lnSpc>
                <a:spcPct val="102000"/>
              </a:lnSpc>
              <a:defRPr/>
            </a:pPr>
            <a:endParaRPr lang="pl-PL" dirty="0"/>
          </a:p>
        </p:txBody>
      </p:sp>
      <p:sp>
        <p:nvSpPr>
          <p:cNvPr id="20" name="Prostokąt 19"/>
          <p:cNvSpPr/>
          <p:nvPr/>
        </p:nvSpPr>
        <p:spPr bwMode="auto">
          <a:xfrm>
            <a:off x="5321739" y="4503261"/>
            <a:ext cx="4276725" cy="687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 eaLnBrk="1" hangingPunct="1">
              <a:lnSpc>
                <a:spcPct val="102000"/>
              </a:lnSpc>
              <a:buFont typeface="Arial" panose="020B0604020202020204" pitchFamily="34" charset="0"/>
              <a:buChar char="•"/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1" name="Prostokąt 20"/>
          <p:cNvSpPr/>
          <p:nvPr/>
        </p:nvSpPr>
        <p:spPr bwMode="auto">
          <a:xfrm>
            <a:off x="5321739" y="1421925"/>
            <a:ext cx="4276725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eaLnBrk="1" hangingPunct="1">
              <a:lnSpc>
                <a:spcPct val="102000"/>
              </a:lnSpc>
            </a:pPr>
            <a:endParaRPr lang="pl-PL" altLang="pl-PL" b="1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73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323849" y="543561"/>
            <a:ext cx="2869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b="1" dirty="0">
                <a:solidFill>
                  <a:srgbClr val="0070C0"/>
                </a:solidFill>
              </a:rPr>
              <a:t>LABORATORIUM</a:t>
            </a:r>
          </a:p>
        </p:txBody>
      </p:sp>
      <p:cxnSp>
        <p:nvCxnSpPr>
          <p:cNvPr id="9" name="Łącznik prostoliniowy 11"/>
          <p:cNvCxnSpPr>
            <a:cxnSpLocks noChangeShapeType="1"/>
          </p:cNvCxnSpPr>
          <p:nvPr/>
        </p:nvCxnSpPr>
        <p:spPr bwMode="auto">
          <a:xfrm>
            <a:off x="323850" y="6245225"/>
            <a:ext cx="8640763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 bwMode="auto">
          <a:xfrm>
            <a:off x="5712808" y="1688123"/>
            <a:ext cx="3976687" cy="3784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Analiza składu chemicznego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Analiza metalograficzna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Badanie twardości metodą </a:t>
            </a:r>
            <a:r>
              <a:rPr lang="pl-PL" dirty="0" err="1"/>
              <a:t>Brinnela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Statyczna próba rozciągania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Badania nieniszczące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endParaRPr lang="en-US" dirty="0"/>
          </a:p>
          <a:p>
            <a:pPr>
              <a:lnSpc>
                <a:spcPct val="102000"/>
              </a:lnSpc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2" name="Prostokąt 21"/>
          <p:cNvSpPr/>
          <p:nvPr/>
        </p:nvSpPr>
        <p:spPr bwMode="auto">
          <a:xfrm>
            <a:off x="5648228" y="4210050"/>
            <a:ext cx="3976688" cy="503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eaLnBrk="1" hangingPunct="1">
              <a:lnSpc>
                <a:spcPct val="102000"/>
              </a:lnSpc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3" name="Prostokąt 22"/>
          <p:cNvSpPr/>
          <p:nvPr/>
        </p:nvSpPr>
        <p:spPr bwMode="auto">
          <a:xfrm>
            <a:off x="5833806" y="3121024"/>
            <a:ext cx="397668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eaLnBrk="1" hangingPunct="1">
              <a:lnSpc>
                <a:spcPct val="102000"/>
              </a:lnSpc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94" y="1350499"/>
            <a:ext cx="5054581" cy="379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93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8978" y="478301"/>
            <a:ext cx="8961120" cy="626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Odlewnia RAFAMET ok. 20% produkcji odlewów wykonuje na bazie modeli styropianowych w technologii Lost </a:t>
            </a:r>
            <a:r>
              <a:rPr lang="pl-PL" dirty="0" err="1"/>
              <a:t>Foam</a:t>
            </a:r>
            <a:r>
              <a:rPr lang="pl-PL" dirty="0"/>
              <a:t>.</a:t>
            </a:r>
          </a:p>
          <a:p>
            <a:r>
              <a:rPr lang="pl-PL" dirty="0"/>
              <a:t>Modele zbudowane z EPS (spienionego polistyrenu) są zasypywane w formie (skrzyni lub dole) masą formierską. Wprowadzony do formy ciekły metal wypala tworzywo sztuczne i wypełnia wnęki formy. Metoda Lost </a:t>
            </a:r>
            <a:r>
              <a:rPr lang="pl-PL" dirty="0" err="1"/>
              <a:t>Foam</a:t>
            </a:r>
            <a:r>
              <a:rPr lang="pl-PL" dirty="0"/>
              <a:t> to ekonomiczna technologia produkcji złożonych elementów, ponieważ model z polistyrenu może odtwarzać podcięcia, kanały kątowe i wnęki o zoptymalizowanych konturach. Ta technika w wielu przypadkach jest tańsza niż inne metody odlewania, ponieważ model EPS można wytworzyć znacznie łatwiej.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altLang="pl-PL" sz="1800" b="1" dirty="0">
              <a:solidFill>
                <a:schemeClr val="bg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Symulacja zalewania w programie </a:t>
            </a:r>
            <a:r>
              <a:rPr lang="en-US" dirty="0"/>
              <a:t>MAGMA</a:t>
            </a:r>
            <a:r>
              <a:rPr lang="pl-PL" dirty="0"/>
              <a:t>.</a:t>
            </a:r>
            <a:endParaRPr lang="en-US" dirty="0"/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88" y="2637645"/>
            <a:ext cx="4368312" cy="328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" y="-56270"/>
            <a:ext cx="10080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>
                <a:solidFill>
                  <a:prstClr val="white"/>
                </a:solidFill>
              </a:rPr>
              <a:t>INFORMACJA O LOST FOAM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891127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-9697" y="-55092"/>
            <a:ext cx="10080625" cy="469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>
                <a:solidFill>
                  <a:prstClr val="white"/>
                </a:solidFill>
              </a:rPr>
              <a:t>INFORMACJA O LOST FOAM</a:t>
            </a:r>
            <a:endParaRPr lang="pl-PL" sz="2400" dirty="0"/>
          </a:p>
        </p:txBody>
      </p:sp>
      <p:sp>
        <p:nvSpPr>
          <p:cNvPr id="3" name="Prostokąt 2"/>
          <p:cNvSpPr/>
          <p:nvPr/>
        </p:nvSpPr>
        <p:spPr>
          <a:xfrm>
            <a:off x="227916" y="456151"/>
            <a:ext cx="960540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Przykładowe zdjęcia modelu z </a:t>
            </a:r>
            <a:r>
              <a:rPr lang="en-US" dirty="0"/>
              <a:t>EPS </a:t>
            </a:r>
            <a:r>
              <a:rPr lang="pl-PL" dirty="0"/>
              <a:t>i gotowego odlewu</a:t>
            </a:r>
            <a:r>
              <a:rPr lang="en-US" dirty="0"/>
              <a:t> – 9000</a:t>
            </a:r>
            <a:r>
              <a:rPr lang="pl-PL" dirty="0"/>
              <a:t> </a:t>
            </a:r>
            <a:r>
              <a:rPr lang="en-US" dirty="0"/>
              <a:t>kg, EN-GJL-300. 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10" y="955163"/>
            <a:ext cx="3417086" cy="256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237" y="955162"/>
            <a:ext cx="3417086" cy="256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10" y="3676791"/>
            <a:ext cx="3417086" cy="256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236" y="3676790"/>
            <a:ext cx="3417087" cy="256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505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" y="1420788"/>
            <a:ext cx="9624731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/>
          <p:cNvSpPr/>
          <p:nvPr/>
        </p:nvSpPr>
        <p:spPr>
          <a:xfrm>
            <a:off x="0" y="-34292"/>
            <a:ext cx="10080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>
                <a:solidFill>
                  <a:prstClr val="white"/>
                </a:solidFill>
              </a:rPr>
              <a:t>PŁYTY MONTAŻOWE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947824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-48360"/>
            <a:ext cx="10080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>
                <a:solidFill>
                  <a:prstClr val="white"/>
                </a:solidFill>
              </a:rPr>
              <a:t>KĄTOWNIKI, KOSTKI USTAWCZE </a:t>
            </a:r>
            <a:endParaRPr lang="pl-PL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31" y="1089750"/>
            <a:ext cx="4670131" cy="463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413" y="495074"/>
            <a:ext cx="4039787" cy="28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208" y="3059757"/>
            <a:ext cx="5807322" cy="311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797104" y="5755402"/>
            <a:ext cx="6740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Kątowniki i kostki ustawcze produkujemy na bazie modeli wykonanych z EPS.</a:t>
            </a:r>
          </a:p>
          <a:p>
            <a:pPr algn="ctr"/>
            <a:r>
              <a:rPr lang="pl-PL" sz="1400" dirty="0"/>
              <a:t>Największy wyprodukowany kątownik miał wymiar </a:t>
            </a:r>
            <a:r>
              <a:rPr lang="en-US" sz="1400" dirty="0"/>
              <a:t>2500</a:t>
            </a:r>
            <a:r>
              <a:rPr lang="pl-PL" sz="1400" dirty="0"/>
              <a:t> </a:t>
            </a:r>
            <a:r>
              <a:rPr lang="en-US" sz="1400" dirty="0"/>
              <a:t>x</a:t>
            </a:r>
            <a:r>
              <a:rPr lang="pl-PL" sz="1400" dirty="0"/>
              <a:t> </a:t>
            </a:r>
            <a:r>
              <a:rPr lang="en-US" sz="1400" dirty="0"/>
              <a:t>2000</a:t>
            </a:r>
            <a:r>
              <a:rPr lang="pl-PL" sz="1400" dirty="0"/>
              <a:t> </a:t>
            </a:r>
            <a:r>
              <a:rPr lang="en-US" sz="1400" dirty="0"/>
              <a:t>x</a:t>
            </a:r>
            <a:r>
              <a:rPr lang="pl-PL" sz="1400" dirty="0"/>
              <a:t> </a:t>
            </a:r>
            <a:r>
              <a:rPr lang="en-US" sz="1400" dirty="0"/>
              <a:t>3000</a:t>
            </a:r>
            <a:r>
              <a:rPr lang="pl-PL" sz="1400" dirty="0"/>
              <a:t> </a:t>
            </a:r>
            <a:r>
              <a:rPr lang="en-US" sz="1400" dirty="0"/>
              <a:t>mm</a:t>
            </a:r>
            <a:endParaRPr lang="pl-PL" sz="1400" dirty="0"/>
          </a:p>
          <a:p>
            <a:pPr algn="ctr"/>
            <a:r>
              <a:rPr lang="pl-PL" sz="1400" dirty="0"/>
              <a:t>i ważył </a:t>
            </a:r>
            <a:r>
              <a:rPr lang="en-US" sz="1400" dirty="0"/>
              <a:t>14.950 kg</a:t>
            </a:r>
          </a:p>
        </p:txBody>
      </p:sp>
    </p:spTree>
    <p:extLst>
      <p:ext uri="{BB962C8B-B14F-4D97-AF65-F5344CB8AC3E}">
        <p14:creationId xmlns:p14="http://schemas.microsoft.com/office/powerpoint/2010/main" val="2460138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8978" y="478301"/>
            <a:ext cx="8961120" cy="780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Spec</a:t>
            </a:r>
            <a:r>
              <a:rPr lang="pl-PL" b="1" dirty="0" err="1"/>
              <a:t>yfikacja</a:t>
            </a:r>
            <a:r>
              <a:rPr lang="pl-PL" b="1" dirty="0"/>
              <a:t> standardowych płyt montażowych: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Długość – do </a:t>
            </a:r>
            <a:r>
              <a:rPr lang="en-GB" dirty="0"/>
              <a:t>8000 mm</a:t>
            </a: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Szerokość</a:t>
            </a:r>
            <a:r>
              <a:rPr lang="en-GB" dirty="0"/>
              <a:t>: </a:t>
            </a:r>
            <a:r>
              <a:rPr lang="pl-PL" dirty="0"/>
              <a:t>1750, </a:t>
            </a:r>
            <a:r>
              <a:rPr lang="en-GB" dirty="0"/>
              <a:t>2000, 2500 </a:t>
            </a:r>
            <a:r>
              <a:rPr lang="pl-PL" dirty="0"/>
              <a:t>lub </a:t>
            </a:r>
            <a:r>
              <a:rPr lang="en-GB" dirty="0"/>
              <a:t>3000 mm</a:t>
            </a: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Wysokość</a:t>
            </a:r>
            <a:r>
              <a:rPr lang="en-GB" dirty="0"/>
              <a:t>:  250</a:t>
            </a:r>
            <a:r>
              <a:rPr lang="pl-PL" dirty="0"/>
              <a:t>, </a:t>
            </a:r>
            <a:r>
              <a:rPr lang="en-GB" dirty="0"/>
              <a:t>300</a:t>
            </a:r>
            <a:r>
              <a:rPr lang="pl-PL" dirty="0"/>
              <a:t> lub 350</a:t>
            </a:r>
            <a:r>
              <a:rPr lang="en-GB" dirty="0"/>
              <a:t> mm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Nośność:</a:t>
            </a:r>
            <a:r>
              <a:rPr lang="en-GB" dirty="0"/>
              <a:t> </a:t>
            </a:r>
            <a:endParaRPr lang="pl-PL" dirty="0"/>
          </a:p>
          <a:p>
            <a:pPr marL="709106" lvl="1" indent="-285750">
              <a:buFont typeface="Courier New" panose="02070309020205020404" pitchFamily="49" charset="0"/>
              <a:buChar char="o"/>
            </a:pPr>
            <a:r>
              <a:rPr lang="en-GB" dirty="0"/>
              <a:t>10.000 kg/m² (</a:t>
            </a:r>
            <a:r>
              <a:rPr lang="pl-PL" dirty="0"/>
              <a:t>dla płyt o wysokości 2</a:t>
            </a:r>
            <a:r>
              <a:rPr lang="en-GB" dirty="0"/>
              <a:t>50 mm)</a:t>
            </a:r>
            <a:endParaRPr lang="pl-PL" dirty="0"/>
          </a:p>
          <a:p>
            <a:pPr marL="709106" lvl="1" indent="-285750">
              <a:buFont typeface="Courier New" panose="02070309020205020404" pitchFamily="49" charset="0"/>
              <a:buChar char="o"/>
            </a:pPr>
            <a:r>
              <a:rPr lang="en-GB" dirty="0"/>
              <a:t>20.000 kg/m² (</a:t>
            </a:r>
            <a:r>
              <a:rPr lang="pl-PL" dirty="0"/>
              <a:t>dla płyt o wysokości </a:t>
            </a:r>
            <a:r>
              <a:rPr lang="en-GB" dirty="0"/>
              <a:t>300 mm)</a:t>
            </a:r>
            <a:endParaRPr lang="pl-PL" dirty="0"/>
          </a:p>
          <a:p>
            <a:pPr marL="709106" lvl="1" indent="-285750">
              <a:buFont typeface="Courier New" panose="02070309020205020404" pitchFamily="49" charset="0"/>
              <a:buChar char="o"/>
            </a:pPr>
            <a:r>
              <a:rPr lang="pl-PL" dirty="0"/>
              <a:t>35</a:t>
            </a:r>
            <a:r>
              <a:rPr lang="en-GB" dirty="0"/>
              <a:t>.000 kg/m² (</a:t>
            </a:r>
            <a:r>
              <a:rPr lang="pl-PL" dirty="0"/>
              <a:t>dla płyt o wysokości </a:t>
            </a:r>
            <a:r>
              <a:rPr lang="en-GB" dirty="0"/>
              <a:t>3</a:t>
            </a:r>
            <a:r>
              <a:rPr lang="pl-PL" dirty="0"/>
              <a:t>5</a:t>
            </a:r>
            <a:r>
              <a:rPr lang="en-GB" dirty="0"/>
              <a:t>0 mm)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Jakość powierzchni zgodnie z normą D</a:t>
            </a:r>
            <a:r>
              <a:rPr lang="en-GB" dirty="0"/>
              <a:t>IN 876/II</a:t>
            </a:r>
            <a:r>
              <a:rPr lang="pl-PL" dirty="0"/>
              <a:t> lub DIN 876/III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Rowki </a:t>
            </a:r>
            <a:r>
              <a:rPr lang="en-GB" dirty="0"/>
              <a:t>T</a:t>
            </a:r>
            <a:r>
              <a:rPr lang="pl-PL" dirty="0"/>
              <a:t> zgodnie z normą </a:t>
            </a:r>
            <a:r>
              <a:rPr lang="en-GB" dirty="0"/>
              <a:t>DIN 650, </a:t>
            </a:r>
            <a:r>
              <a:rPr lang="pl-PL" dirty="0"/>
              <a:t>rozstaw co </a:t>
            </a:r>
            <a:r>
              <a:rPr lang="en-GB" dirty="0"/>
              <a:t>250 mm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4 x M48 </a:t>
            </a:r>
            <a:r>
              <a:rPr lang="pl-PL" dirty="0"/>
              <a:t>otwory transportowe (na płytę)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Zamki łączące do zestawów płyt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Wykonanie </a:t>
            </a:r>
            <a:r>
              <a:rPr lang="pl-PL" dirty="0" err="1"/>
              <a:t>olejoszczelne</a:t>
            </a:r>
            <a:endParaRPr lang="pl-PL" dirty="0"/>
          </a:p>
          <a:p>
            <a:endParaRPr lang="pl-PL" dirty="0"/>
          </a:p>
          <a:p>
            <a:r>
              <a:rPr lang="pl-PL" dirty="0"/>
              <a:t>Dodatkowe wyposażenie: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Uszczelnienia na połączeniu płyt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Pokrywki i uszczelki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Elementy poziomujące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algn="ctr"/>
            <a:r>
              <a:rPr lang="pl-PL" b="1" dirty="0"/>
              <a:t>NA ŻYCZENIE KLIENTA WYKONUJEMY KAŻDY RODZAJ </a:t>
            </a:r>
          </a:p>
          <a:p>
            <a:pPr algn="ctr"/>
            <a:r>
              <a:rPr lang="pl-PL" b="1" dirty="0"/>
              <a:t>PŁYTY MONTAŻOWEJ/TRASERSKIEJ/USTAWCZEJ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sz="18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0" y="1"/>
            <a:ext cx="10080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>
                <a:solidFill>
                  <a:prstClr val="white"/>
                </a:solidFill>
              </a:rPr>
              <a:t>PŁYTY MONTAŻOWE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23124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bg1"/>
                </a:solidFill>
              </a:rPr>
              <a:t>GŁÓWNI KLIENCI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89244" y="620236"/>
            <a:ext cx="5442462" cy="4492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5560" tIns="35560" rIns="35560" bIns="35560" anchor="ctr"/>
          <a:lstStyle>
            <a:lvl1pPr defTabSz="622300"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defTabSz="622300"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defTabSz="622300"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defTabSz="622300"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defTabSz="622300"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6223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6223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6223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6223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35000"/>
              </a:spcAft>
              <a:buClrTx/>
              <a:buSzTx/>
              <a:buFontTx/>
              <a:buNone/>
              <a:defRPr/>
            </a:pPr>
            <a:endParaRPr lang="pl-PL" altLang="pl-PL" sz="2400" dirty="0">
              <a:solidFill>
                <a:srgbClr val="0070C0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509714" y="478656"/>
            <a:ext cx="9061196" cy="569386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pl-PL" sz="1400" b="1" dirty="0"/>
              <a:t>POLSKA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RAFAMET S.A.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MICHELIN Olsztyn</a:t>
            </a:r>
            <a:r>
              <a:rPr lang="pl-PL" sz="1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KIRCHHOFF </a:t>
            </a:r>
            <a:r>
              <a:rPr lang="pl-PL" sz="1400" dirty="0"/>
              <a:t>Poland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FAT HACO Wrocław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AFM - DEFUM S.A.</a:t>
            </a:r>
            <a:r>
              <a:rPr lang="pl-PL" sz="1400" dirty="0"/>
              <a:t> Andrychów</a:t>
            </a:r>
          </a:p>
          <a:p>
            <a:endParaRPr lang="pl-PL" sz="1400" dirty="0"/>
          </a:p>
          <a:p>
            <a:r>
              <a:rPr lang="pl-PL" sz="1400" b="1" dirty="0"/>
              <a:t>NIEMCY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MAG IAS GmbH, </a:t>
            </a:r>
            <a:r>
              <a:rPr lang="en-US" sz="1400" dirty="0" err="1"/>
              <a:t>Eislingen</a:t>
            </a:r>
            <a:r>
              <a:rPr lang="en-US" sz="1400" dirty="0"/>
              <a:t>/</a:t>
            </a:r>
            <a:r>
              <a:rPr lang="en-US" sz="1400" dirty="0" err="1"/>
              <a:t>Fils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FOOKE GmbH, </a:t>
            </a:r>
            <a:r>
              <a:rPr lang="pl-PL" sz="1400" dirty="0" err="1"/>
              <a:t>Borken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BIMATEC SORALUCE, Limburg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FFG </a:t>
            </a:r>
            <a:r>
              <a:rPr lang="en-US" sz="1400" dirty="0" err="1"/>
              <a:t>Werke</a:t>
            </a:r>
            <a:r>
              <a:rPr lang="en-US" sz="1400" dirty="0"/>
              <a:t> GmbH, </a:t>
            </a:r>
            <a:r>
              <a:rPr lang="pl-PL" sz="1400" dirty="0"/>
              <a:t>Chemnitz</a:t>
            </a:r>
            <a:r>
              <a:rPr lang="en-US" sz="1400" dirty="0"/>
              <a:t>	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SHW </a:t>
            </a:r>
            <a:r>
              <a:rPr lang="pl-PL" sz="1400" dirty="0" err="1"/>
              <a:t>Werkzeugmaschinen</a:t>
            </a:r>
            <a:r>
              <a:rPr lang="pl-PL" sz="1400" dirty="0"/>
              <a:t>, </a:t>
            </a:r>
            <a:r>
              <a:rPr lang="pl-PL" sz="1400" dirty="0" err="1"/>
              <a:t>Aalen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ELHA </a:t>
            </a:r>
            <a:r>
              <a:rPr lang="pl-PL" sz="1400" dirty="0" err="1"/>
              <a:t>Maschinenbau</a:t>
            </a:r>
            <a:r>
              <a:rPr lang="pl-PL" sz="1400" dirty="0"/>
              <a:t> </a:t>
            </a:r>
            <a:r>
              <a:rPr lang="de-DE" sz="1400" dirty="0" err="1"/>
              <a:t>Hövelhof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  <a:p>
            <a:r>
              <a:rPr lang="pl-PL" sz="1400" b="1" dirty="0"/>
              <a:t>CZECHY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TOS </a:t>
            </a:r>
            <a:r>
              <a:rPr lang="pl-PL" sz="1400" dirty="0" err="1"/>
              <a:t>Varnsdorf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S</a:t>
            </a:r>
            <a:r>
              <a:rPr lang="pl-PL" sz="1400" dirty="0"/>
              <a:t>MT Pilzno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FERMAT Brno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TOS </a:t>
            </a:r>
            <a:r>
              <a:rPr lang="pl-PL" sz="1400" dirty="0" err="1"/>
              <a:t>Kurim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TSS </a:t>
            </a:r>
            <a:r>
              <a:rPr lang="pl-PL" sz="1400" dirty="0" err="1"/>
              <a:t>Trebechovice</a:t>
            </a:r>
            <a:endParaRPr lang="pl-PL" sz="1400" dirty="0"/>
          </a:p>
          <a:p>
            <a:endParaRPr lang="pl-PL" sz="1400" dirty="0"/>
          </a:p>
          <a:p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  <a:p>
            <a:r>
              <a:rPr lang="pl-PL" sz="1400" b="1" dirty="0"/>
              <a:t>WŁOCHY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JOBS Piacenza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TENOVA </a:t>
            </a:r>
            <a:r>
              <a:rPr lang="pl-PL" sz="1400" dirty="0" err="1"/>
              <a:t>Castellanza</a:t>
            </a:r>
            <a:endParaRPr lang="pl-PL" sz="1400" dirty="0"/>
          </a:p>
          <a:p>
            <a:endParaRPr lang="pl-PL" sz="1400" dirty="0"/>
          </a:p>
          <a:p>
            <a:r>
              <a:rPr lang="pl-PL" sz="1400" b="1" dirty="0"/>
              <a:t>NORWEGIA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BRUNVOLL VOLDA </a:t>
            </a:r>
            <a:r>
              <a:rPr lang="pl-PL" sz="1400" dirty="0" err="1"/>
              <a:t>Volda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  <a:p>
            <a:r>
              <a:rPr lang="pl-PL" sz="1400" b="1" dirty="0"/>
              <a:t>WĘGRY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MAG IAS</a:t>
            </a:r>
            <a:r>
              <a:rPr lang="pl-PL" sz="1400" dirty="0"/>
              <a:t> GmbH Kecskemet</a:t>
            </a:r>
          </a:p>
          <a:p>
            <a:endParaRPr lang="pl-PL" sz="1400" dirty="0"/>
          </a:p>
          <a:p>
            <a:r>
              <a:rPr lang="pl-PL" sz="1400" b="1" dirty="0"/>
              <a:t>HISZPANIA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JUARISTI </a:t>
            </a:r>
            <a:r>
              <a:rPr lang="pl-PL" sz="1400" dirty="0" err="1"/>
              <a:t>Azkoitia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SORALUCE  </a:t>
            </a:r>
            <a:r>
              <a:rPr lang="es-ES" sz="1400" dirty="0"/>
              <a:t>Osintxu Auzoa </a:t>
            </a:r>
            <a:endParaRPr lang="pl-PL" sz="1400" dirty="0"/>
          </a:p>
          <a:p>
            <a:endParaRPr lang="pl-PL" sz="1400" b="1" dirty="0"/>
          </a:p>
          <a:p>
            <a:r>
              <a:rPr lang="pl-PL" sz="1400" b="1" dirty="0"/>
              <a:t>SŁOWENIA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GORENJE </a:t>
            </a:r>
            <a:r>
              <a:rPr lang="pl-PL" sz="1400" dirty="0" err="1"/>
              <a:t>Orodjarna</a:t>
            </a:r>
            <a:r>
              <a:rPr lang="pl-PL" sz="1400" dirty="0"/>
              <a:t> </a:t>
            </a:r>
            <a:r>
              <a:rPr lang="pl-PL" sz="1400" dirty="0" err="1"/>
              <a:t>Velenje</a:t>
            </a:r>
            <a:endParaRPr lang="pl-P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400" dirty="0"/>
              <a:t>EMO </a:t>
            </a:r>
            <a:r>
              <a:rPr lang="pl-PL" sz="1400" dirty="0" err="1"/>
              <a:t>Orodjarna</a:t>
            </a:r>
            <a:r>
              <a:rPr lang="pl-PL" sz="1400" dirty="0"/>
              <a:t> Celje</a:t>
            </a:r>
          </a:p>
        </p:txBody>
      </p:sp>
    </p:spTree>
    <p:extLst>
      <p:ext uri="{BB962C8B-B14F-4D97-AF65-F5344CB8AC3E}">
        <p14:creationId xmlns:p14="http://schemas.microsoft.com/office/powerpoint/2010/main" val="3922360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bg1"/>
                </a:solidFill>
              </a:rPr>
              <a:t>PROFIL PRODUKCJI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659638"/>
              </p:ext>
            </p:extLst>
          </p:nvPr>
        </p:nvGraphicFramePr>
        <p:xfrm>
          <a:off x="348685" y="486996"/>
          <a:ext cx="9328790" cy="5202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5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5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57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57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pl-PL" sz="1984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Płyty montażowe</a:t>
                      </a:r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984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Łoża</a:t>
                      </a:r>
                      <a:endParaRPr lang="pl-PL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/>
                        <a:t>Stoły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984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Stojaki</a:t>
                      </a:r>
                      <a:endParaRPr lang="pl-PL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984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Inne odlewy</a:t>
                      </a:r>
                      <a:endParaRPr lang="pl-PL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1986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1986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1986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" name="Picture 4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36" y="1197567"/>
            <a:ext cx="1512888" cy="155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" name="Obraz 4">
            <a:hlinkClick r:id="rId4" action="ppaction://hlinksldjump" tooltip="ŁOŻE JOBS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526" y="1014126"/>
            <a:ext cx="1554635" cy="155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az 36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9172" y="1197567"/>
            <a:ext cx="1782279" cy="1188317"/>
          </a:xfrm>
          <a:prstGeom prst="rect">
            <a:avLst/>
          </a:prstGeom>
        </p:spPr>
      </p:pic>
      <p:pic>
        <p:nvPicPr>
          <p:cNvPr id="38" name="Obraz 37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2526" y="2883568"/>
            <a:ext cx="1554635" cy="1165976"/>
          </a:xfrm>
          <a:prstGeom prst="rect">
            <a:avLst/>
          </a:prstGeom>
        </p:spPr>
      </p:pic>
      <p:pic>
        <p:nvPicPr>
          <p:cNvPr id="39" name="Picture 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646" y="4152770"/>
            <a:ext cx="1714259" cy="155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" name="Picture 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084" y="3046191"/>
            <a:ext cx="1834454" cy="84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" name="Obraz 40">
            <a:hlinkClick r:id="" action="ppaction://noaction"/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3201" y="4225455"/>
            <a:ext cx="1084769" cy="1446358"/>
          </a:xfrm>
          <a:prstGeom prst="rect">
            <a:avLst/>
          </a:prstGeom>
        </p:spPr>
      </p:pic>
      <p:pic>
        <p:nvPicPr>
          <p:cNvPr id="42" name="Picture 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51" y="4070496"/>
            <a:ext cx="1951706" cy="1297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" name="Obraz 42">
            <a:hlinkClick r:id="" action="ppaction://noaction"/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429" y="2773233"/>
            <a:ext cx="1701749" cy="1276311"/>
          </a:xfrm>
          <a:prstGeom prst="rect">
            <a:avLst/>
          </a:prstGeom>
        </p:spPr>
      </p:pic>
      <p:pic>
        <p:nvPicPr>
          <p:cNvPr id="44" name="Obraz 43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3462" y="1197567"/>
            <a:ext cx="1535497" cy="1151623"/>
          </a:xfrm>
          <a:prstGeom prst="rect">
            <a:avLst/>
          </a:prstGeom>
        </p:spPr>
      </p:pic>
      <p:pic>
        <p:nvPicPr>
          <p:cNvPr id="45" name="Obraz 44">
            <a:hlinkClick r:id="" action="ppaction://noaction"/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0969" y="2806727"/>
            <a:ext cx="1612430" cy="1209322"/>
          </a:xfrm>
          <a:prstGeom prst="rect">
            <a:avLst/>
          </a:prstGeom>
        </p:spPr>
      </p:pic>
      <p:pic>
        <p:nvPicPr>
          <p:cNvPr id="46" name="Obraz 45">
            <a:hlinkClick r:id="" action="ppaction://noaction"/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3157" y="1219665"/>
            <a:ext cx="1756143" cy="1188317"/>
          </a:xfrm>
          <a:prstGeom prst="rect">
            <a:avLst/>
          </a:prstGeom>
        </p:spPr>
      </p:pic>
      <p:pic>
        <p:nvPicPr>
          <p:cNvPr id="47" name="Obraz 46">
            <a:hlinkClick r:id="" action="ppaction://noaction"/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5069" y="4323928"/>
            <a:ext cx="1764231" cy="1173026"/>
          </a:xfrm>
          <a:prstGeom prst="rect">
            <a:avLst/>
          </a:prstGeom>
        </p:spPr>
      </p:pic>
      <p:pic>
        <p:nvPicPr>
          <p:cNvPr id="5" name="Obraz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8" y="2888544"/>
            <a:ext cx="1734035" cy="115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9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805" y="1839502"/>
            <a:ext cx="4213225" cy="198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rostokąt 1"/>
          <p:cNvSpPr/>
          <p:nvPr/>
        </p:nvSpPr>
        <p:spPr>
          <a:xfrm>
            <a:off x="1125415" y="4832653"/>
            <a:ext cx="7737231" cy="1298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8000"/>
              </a:lnSpc>
              <a:defRPr/>
            </a:pPr>
            <a:r>
              <a:rPr lang="pl-PL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ODLEWNIA RAFAMET Sp. z o.o.</a:t>
            </a:r>
            <a:br>
              <a:rPr lang="pl-PL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</a:b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ul. Staszica 1, 47-420 Kuźnia Raciborska,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tel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: +48 32/721 3353</a:t>
            </a:r>
            <a:b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</a:b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rPr>
              <a:t>e-mail: marketing@odlewnia-rafamet.pl, 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hlinkClick r:id="rId3"/>
              </a:rPr>
              <a:t>www.odlewnia-rafamet.pl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algn="ctr">
              <a:lnSpc>
                <a:spcPct val="98000"/>
              </a:lnSpc>
              <a:defRPr/>
            </a:pPr>
            <a:r>
              <a:rPr lang="pl-PL" alt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hlinkClick r:id="rId4"/>
              </a:rPr>
              <a:t>www.plytymontazowe.pl</a:t>
            </a:r>
            <a:endParaRPr lang="pl-PL" altLang="pl-PL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  <a:p>
            <a:pPr algn="ctr">
              <a:lnSpc>
                <a:spcPct val="98000"/>
              </a:lnSpc>
              <a:defRPr/>
            </a:pPr>
            <a:endParaRPr lang="pl-PL" altLang="pl-PL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81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bg1"/>
                </a:solidFill>
              </a:rPr>
              <a:t>CERTYFIKATY</a:t>
            </a:r>
          </a:p>
        </p:txBody>
      </p:sp>
      <p:sp>
        <p:nvSpPr>
          <p:cNvPr id="44" name="Prostokąt 43"/>
          <p:cNvSpPr/>
          <p:nvPr/>
        </p:nvSpPr>
        <p:spPr bwMode="auto">
          <a:xfrm>
            <a:off x="3705421" y="2562586"/>
            <a:ext cx="5815435" cy="198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>
            <a:lvl1pPr defTabSz="711200"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defTabSz="711200"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defTabSz="711200"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defTabSz="711200"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defTabSz="711200"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7112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7112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7112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711200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endParaRPr lang="en-US" sz="1600" dirty="0"/>
          </a:p>
        </p:txBody>
      </p:sp>
      <p:sp>
        <p:nvSpPr>
          <p:cNvPr id="45" name="Prostokąt 44"/>
          <p:cNvSpPr/>
          <p:nvPr/>
        </p:nvSpPr>
        <p:spPr bwMode="auto">
          <a:xfrm>
            <a:off x="3168103" y="1403573"/>
            <a:ext cx="6490291" cy="1122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algn="just"/>
            <a:r>
              <a:rPr lang="pl-PL" sz="1600" dirty="0"/>
              <a:t>Misją Spółki jest produkcja wysokiej jakości odlewów żeliwnych i realizacja usług związanych z produkcją odlewów.</a:t>
            </a:r>
            <a:endParaRPr lang="en-US" sz="1600" dirty="0"/>
          </a:p>
          <a:p>
            <a:pPr algn="just"/>
            <a:r>
              <a:rPr lang="pl-PL" sz="1600" dirty="0"/>
              <a:t>W Odlewni RAFAMET wdrożono Zintegrowany System Zarządzania Jakością zgodny z normami </a:t>
            </a:r>
            <a:r>
              <a:rPr lang="en-US" sz="1600" dirty="0"/>
              <a:t> </a:t>
            </a:r>
            <a:r>
              <a:rPr lang="en-US" sz="1600" b="1" dirty="0"/>
              <a:t>ISO9001:20</a:t>
            </a:r>
            <a:r>
              <a:rPr lang="pl-PL" sz="1600" b="1" dirty="0"/>
              <a:t>15</a:t>
            </a:r>
            <a:r>
              <a:rPr lang="en-US" sz="1600" dirty="0"/>
              <a:t> </a:t>
            </a:r>
            <a:r>
              <a:rPr lang="pl-PL" sz="1600" dirty="0"/>
              <a:t>i </a:t>
            </a:r>
            <a:r>
              <a:rPr lang="en-US" sz="1600" b="1" dirty="0"/>
              <a:t>ISO14001:20</a:t>
            </a:r>
            <a:r>
              <a:rPr lang="pl-PL" sz="1600" b="1" dirty="0"/>
              <a:t>15</a:t>
            </a:r>
          </a:p>
          <a:p>
            <a:pPr algn="just"/>
            <a:endParaRPr lang="pl-PL" altLang="pl-PL" b="1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just"/>
            <a:r>
              <a:rPr lang="pl-PL" altLang="pl-PL" b="1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Pierwszy certyfikat otrzymano w </a:t>
            </a:r>
            <a:r>
              <a:rPr lang="en-US" altLang="pl-PL" b="1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2010</a:t>
            </a:r>
            <a:r>
              <a:rPr lang="pl-PL" altLang="pl-PL" b="1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r</a:t>
            </a:r>
            <a:r>
              <a:rPr lang="en-US" altLang="pl-PL" b="1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  <a:endParaRPr lang="pl-PL" altLang="pl-PL" b="1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38" y="849313"/>
            <a:ext cx="2279213" cy="321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3852181" y="2966694"/>
            <a:ext cx="50387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pl-PL" sz="1600" dirty="0">
                <a:solidFill>
                  <a:prstClr val="black"/>
                </a:solidFill>
              </a:rPr>
              <a:t>11.09.2018</a:t>
            </a:r>
            <a:r>
              <a:rPr lang="en-US" sz="1600" dirty="0">
                <a:solidFill>
                  <a:prstClr val="black"/>
                </a:solidFill>
              </a:rPr>
              <a:t> Bureau Veritas </a:t>
            </a:r>
            <a:r>
              <a:rPr lang="pl-PL" sz="1600" dirty="0">
                <a:solidFill>
                  <a:prstClr val="black"/>
                </a:solidFill>
              </a:rPr>
              <a:t>potwierdziła że nasz System Zarządzania jest zgodny ze s</a:t>
            </a:r>
            <a:r>
              <a:rPr lang="en-US" sz="1600" dirty="0" err="1">
                <a:solidFill>
                  <a:prstClr val="black"/>
                </a:solidFill>
              </a:rPr>
              <a:t>tandard</a:t>
            </a:r>
            <a:r>
              <a:rPr lang="pl-PL" sz="1600" dirty="0" err="1">
                <a:solidFill>
                  <a:prstClr val="black"/>
                </a:solidFill>
              </a:rPr>
              <a:t>ami</a:t>
            </a:r>
            <a:r>
              <a:rPr lang="en-US" sz="1600" dirty="0">
                <a:solidFill>
                  <a:prstClr val="black"/>
                </a:solidFill>
              </a:rPr>
              <a:t>  </a:t>
            </a:r>
            <a:r>
              <a:rPr lang="en-US" sz="1600" b="1" dirty="0">
                <a:solidFill>
                  <a:prstClr val="black"/>
                </a:solidFill>
              </a:rPr>
              <a:t>ISO9001:20</a:t>
            </a:r>
            <a:r>
              <a:rPr lang="pl-PL" sz="1600" b="1" dirty="0">
                <a:solidFill>
                  <a:prstClr val="black"/>
                </a:solidFill>
              </a:rPr>
              <a:t>15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pl-PL" sz="1600" dirty="0">
                <a:solidFill>
                  <a:prstClr val="black"/>
                </a:solidFill>
              </a:rPr>
              <a:t>oraz </a:t>
            </a:r>
            <a:r>
              <a:rPr lang="en-US" sz="1600" b="1" dirty="0">
                <a:solidFill>
                  <a:prstClr val="black"/>
                </a:solidFill>
              </a:rPr>
              <a:t>ISO14001:20</a:t>
            </a:r>
            <a:r>
              <a:rPr lang="pl-PL" sz="1600" b="1" dirty="0">
                <a:solidFill>
                  <a:prstClr val="black"/>
                </a:solidFill>
              </a:rPr>
              <a:t>15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pl-PL" sz="1600" dirty="0">
                <a:solidFill>
                  <a:prstClr val="black"/>
                </a:solidFill>
              </a:rPr>
              <a:t>Zakres certyfikacji</a:t>
            </a:r>
            <a:r>
              <a:rPr lang="en-US" sz="1600" dirty="0">
                <a:solidFill>
                  <a:prstClr val="black"/>
                </a:solidFill>
              </a:rPr>
              <a:t>: </a:t>
            </a:r>
            <a:r>
              <a:rPr lang="en-US" sz="1600" dirty="0" err="1">
                <a:solidFill>
                  <a:prstClr val="black"/>
                </a:solidFill>
              </a:rPr>
              <a:t>produ</a:t>
            </a:r>
            <a:r>
              <a:rPr lang="pl-PL" sz="1600" dirty="0" err="1">
                <a:solidFill>
                  <a:prstClr val="black"/>
                </a:solidFill>
              </a:rPr>
              <a:t>kcja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pl-PL" sz="1600" dirty="0">
                <a:solidFill>
                  <a:prstClr val="black"/>
                </a:solidFill>
              </a:rPr>
              <a:t>oraz sprzedaż odlewów żeliwnych oraz realizacja usług z nimi związanych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  <a:endParaRPr lang="pl-PL" sz="1600" dirty="0">
              <a:solidFill>
                <a:prstClr val="black"/>
              </a:solidFill>
            </a:endParaRPr>
          </a:p>
          <a:p>
            <a:pPr lvl="0"/>
            <a:r>
              <a:rPr lang="pl-PL" sz="1600" dirty="0">
                <a:solidFill>
                  <a:prstClr val="black"/>
                </a:solidFill>
              </a:rPr>
              <a:t>Certyfikat jest ważny do 10 września 2027 r.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51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3000"/>
              </a:lnSpc>
              <a:spcAft>
                <a:spcPct val="0"/>
              </a:spcAft>
            </a:pPr>
            <a:r>
              <a:rPr lang="pl-PL" altLang="pl-PL" sz="2400" b="1" dirty="0">
                <a:solidFill>
                  <a:schemeClr val="bg1"/>
                </a:solidFill>
              </a:rPr>
              <a:t>WIELKOŚĆ PRODUKCJI W LATACH  2021 – 2025 (W TONACH)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354154"/>
              </p:ext>
            </p:extLst>
          </p:nvPr>
        </p:nvGraphicFramePr>
        <p:xfrm>
          <a:off x="791840" y="899517"/>
          <a:ext cx="885698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310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bg1"/>
                </a:solidFill>
              </a:rPr>
              <a:t>STRUKTURA SPRZEDAŻY W 2025 R.</a:t>
            </a:r>
          </a:p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</a:pPr>
            <a:endParaRPr lang="pl-PL" altLang="pl-PL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8AA17311-28B3-40A6-7191-59BC9DB461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006162"/>
              </p:ext>
            </p:extLst>
          </p:nvPr>
        </p:nvGraphicFramePr>
        <p:xfrm>
          <a:off x="503808" y="683493"/>
          <a:ext cx="921702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31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PROFIL PRODUKCJI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932986"/>
              </p:ext>
            </p:extLst>
          </p:nvPr>
        </p:nvGraphicFramePr>
        <p:xfrm>
          <a:off x="946907" y="1012874"/>
          <a:ext cx="8408109" cy="4701737"/>
        </p:xfrm>
        <a:graphic>
          <a:graphicData uri="http://schemas.openxmlformats.org/drawingml/2006/table">
            <a:tbl>
              <a:tblPr/>
              <a:tblGrid>
                <a:gridCol w="2969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4054"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Żeliwo szare</a:t>
                      </a:r>
                      <a:r>
                        <a:rPr kumimoji="0" lang="en-US" alt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: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Żeliwo sferoidalne</a:t>
                      </a:r>
                      <a:r>
                        <a:rPr kumimoji="0" lang="en-US" alt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: 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Żeliwo stopowe: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0705">
                <a:tc>
                  <a:txBody>
                    <a:bodyPr/>
                    <a:lstStyle>
                      <a:lvl1pPr marL="342900" indent="-342900"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EN-GJL 200;  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EN-GJL 250;  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EN-GJL 300; 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EN-GJL 350;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EN-GJS 400-12;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EN-GJS 400-15;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EN-GJS 400-18;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EN-GJS 500-7;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EN-GJS 600-3;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EN-GJS 700-2;</a:t>
                      </a: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Ni-hard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;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Ni-resist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;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112">
                <a:tc gridSpan="3"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  NORM</a:t>
                      </a: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942"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 1561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EN 1563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</a:txBody>
                  <a:tcPr marL="91427" marR="9142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2924"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Ciężar odlewu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: 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1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00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40 000 kg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;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</a:txBody>
                  <a:tcPr marL="91427" marR="91427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Ciężar odlewu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: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1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00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3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0 000 kg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;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27" marR="91427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9000"/>
                        </a:lnSpc>
                        <a:spcAft>
                          <a:spcPts val="14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1pPr>
                      <a:lvl2pPr marL="457200">
                        <a:lnSpc>
                          <a:spcPct val="99000"/>
                        </a:lnSpc>
                        <a:spcAft>
                          <a:spcPts val="11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2pPr>
                      <a:lvl3pPr marL="914400">
                        <a:lnSpc>
                          <a:spcPct val="99000"/>
                        </a:lnSpc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3pPr>
                      <a:lvl4pPr marL="1371600">
                        <a:lnSpc>
                          <a:spcPct val="99000"/>
                        </a:lnSpc>
                        <a:spcAft>
                          <a:spcPts val="57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4pPr>
                      <a:lvl5pPr marL="1828800">
                        <a:lnSpc>
                          <a:spcPct val="99000"/>
                        </a:lnSpc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5pPr>
                      <a:lvl6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6pPr>
                      <a:lvl7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7pPr>
                      <a:lvl8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8pPr>
                      <a:lvl9pPr indent="-228600" eaLnBrk="0" fontAlgn="base" hangingPunct="0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Ciężar odlewu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: </a:t>
                      </a: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1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00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2</a:t>
                      </a:r>
                      <a:r>
                        <a:rPr kumimoji="0" lang="en-US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0 000 kg</a:t>
                      </a:r>
                      <a:r>
                        <a:rPr kumimoji="0" lang="pl-PL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Lucida Sans Unicode" panose="020B0602030504020204" pitchFamily="34" charset="0"/>
                          <a:cs typeface="Lucida Sans Unicode" panose="020B0602030504020204" pitchFamily="34" charset="0"/>
                        </a:rPr>
                        <a:t>;</a:t>
                      </a:r>
                      <a:endParaRPr kumimoji="0" lang="en-US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Lucida Sans Unicode" panose="020B0602030504020204" pitchFamily="34" charset="0"/>
                        <a:cs typeface="Lucida Sans Unicode" panose="020B0602030504020204" pitchFamily="34" charset="0"/>
                      </a:endParaRPr>
                    </a:p>
                  </a:txBody>
                  <a:tcPr marL="91427" marR="91427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622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75080" y="531339"/>
            <a:ext cx="1829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800" b="1" dirty="0">
                <a:solidFill>
                  <a:srgbClr val="0070C0"/>
                </a:solidFill>
              </a:rPr>
              <a:t>PROJEKTOWANIE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1043534"/>
            <a:ext cx="9793088" cy="495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05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916958857"/>
              </p:ext>
            </p:extLst>
          </p:nvPr>
        </p:nvGraphicFramePr>
        <p:xfrm>
          <a:off x="5396280" y="1112546"/>
          <a:ext cx="3874329" cy="419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Prostokąt 12"/>
          <p:cNvSpPr/>
          <p:nvPr/>
        </p:nvSpPr>
        <p:spPr>
          <a:xfrm>
            <a:off x="501681" y="534036"/>
            <a:ext cx="16706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l-PL" sz="2000" b="1" dirty="0">
                <a:solidFill>
                  <a:srgbClr val="0070C0"/>
                </a:solidFill>
              </a:rPr>
              <a:t>MODELARNIA</a:t>
            </a:r>
            <a:endParaRPr lang="pl-PL" sz="2000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4336085-5695-E34D-BC77-5C8093573F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8" y="1483620"/>
            <a:ext cx="5087015" cy="381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1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0080625" cy="36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9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>
              <a:lnSpc>
                <a:spcPct val="99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>
              <a:lnSpc>
                <a:spcPct val="99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>
              <a:lnSpc>
                <a:spcPct val="99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>
              <a:lnSpc>
                <a:spcPct val="99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9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ts val="363"/>
              </a:spcBef>
              <a:spcAft>
                <a:spcPct val="0"/>
              </a:spcAft>
              <a:defRPr/>
            </a:pPr>
            <a:r>
              <a:rPr lang="pl-PL" altLang="pl-PL" sz="2400" b="1" dirty="0">
                <a:solidFill>
                  <a:schemeClr val="bg1"/>
                </a:solidFill>
              </a:rPr>
              <a:t>PROCES TECHNOLOGICZNY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88299" y="534036"/>
            <a:ext cx="27057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sz="2000" b="1" dirty="0">
                <a:solidFill>
                  <a:srgbClr val="0070C0"/>
                </a:solidFill>
                <a:latin typeface="+mn-lt"/>
                <a:ea typeface="+mn-ea"/>
              </a:rPr>
              <a:t>RDZENIARNIA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95843"/>
            <a:ext cx="4565723" cy="305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0355">
            <a:off x="533008" y="3419722"/>
            <a:ext cx="3979669" cy="264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9" name="Łącznik prostoliniowy 11"/>
          <p:cNvCxnSpPr>
            <a:cxnSpLocks noChangeShapeType="1"/>
          </p:cNvCxnSpPr>
          <p:nvPr/>
        </p:nvCxnSpPr>
        <p:spPr bwMode="auto">
          <a:xfrm>
            <a:off x="323850" y="6245225"/>
            <a:ext cx="8640763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 bwMode="auto">
          <a:xfrm>
            <a:off x="5472361" y="1331565"/>
            <a:ext cx="4002988" cy="3561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Mieszarko – </a:t>
            </a:r>
            <a:r>
              <a:rPr lang="pl-PL" altLang="pl-PL" dirty="0" err="1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nasypywarki</a:t>
            </a: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3 WDS </a:t>
            </a:r>
            <a:r>
              <a:rPr lang="pl-PL" altLang="pl-PL" dirty="0" err="1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Wohr</a:t>
            </a: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 – 20 t./h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FAT – 35 t./h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Zautomatyzowany transport pneumatyczny regeneratu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Masa furanowa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tx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Piasek ceramiczny na rdzenie i formy</a:t>
            </a:r>
          </a:p>
        </p:txBody>
      </p:sp>
      <p:sp>
        <p:nvSpPr>
          <p:cNvPr id="16" name="Prostokąt 15"/>
          <p:cNvSpPr/>
          <p:nvPr/>
        </p:nvSpPr>
        <p:spPr bwMode="auto">
          <a:xfrm>
            <a:off x="5585973" y="1918335"/>
            <a:ext cx="3889375" cy="3539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eaLnBrk="1" hangingPunct="1">
              <a:defRPr/>
            </a:pP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17" name="Prostokąt 16"/>
          <p:cNvSpPr/>
          <p:nvPr/>
        </p:nvSpPr>
        <p:spPr bwMode="auto">
          <a:xfrm>
            <a:off x="5547873" y="4161473"/>
            <a:ext cx="3927475" cy="900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eaLnBrk="1" hangingPunct="1"/>
            <a:endParaRPr lang="pl-PL" altLang="pl-PL" dirty="0">
              <a:solidFill>
                <a:schemeClr val="tx1"/>
              </a:solidFill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740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4078</TotalTime>
  <Words>894</Words>
  <Application>Microsoft Office PowerPoint</Application>
  <PresentationFormat>Niestandardowy</PresentationFormat>
  <Paragraphs>228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Lucida Sans Unicode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Adam Witecki</dc:creator>
  <cp:lastModifiedBy>Jacek Opiela</cp:lastModifiedBy>
  <cp:revision>266</cp:revision>
  <dcterms:created xsi:type="dcterms:W3CDTF">2013-12-02T12:43:13Z</dcterms:created>
  <dcterms:modified xsi:type="dcterms:W3CDTF">2026-07-13T10:56:09Z</dcterms:modified>
</cp:coreProperties>
</file>