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59" r:id="rId9"/>
  </p:sldIdLst>
  <p:sldSz cx="9144000" cy="6858000" type="screen4x3"/>
  <p:notesSz cx="6858000" cy="9144000"/>
  <p:defaultTextStyle>
    <a:defPPr>
      <a:defRPr lang="pl-P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EFFD"/>
    <a:srgbClr val="969696"/>
    <a:srgbClr val="0092D1"/>
    <a:srgbClr val="0092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6"/>
  </p:normalViewPr>
  <p:slideViewPr>
    <p:cSldViewPr snapToGrid="0" snapToObjects="1">
      <p:cViewPr varScale="1">
        <p:scale>
          <a:sx n="106" d="100"/>
          <a:sy n="106" d="100"/>
        </p:scale>
        <p:origin x="170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858BED-37C8-0647-9830-975426B524C9}" type="datetimeFigureOut">
              <a:rPr lang="pl-PL" smtClean="0"/>
              <a:t>4.08.2025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9A8F95-F26A-EA4F-AE86-F3A902D614A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20910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9A8F95-F26A-EA4F-AE86-F3A902D614AA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6245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EA972-6060-4A4D-82B8-A0CD49F19CD6}" type="datetimeFigureOut">
              <a:rPr lang="pl-PL" smtClean="0"/>
              <a:t>4.08.2025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28E45-746D-264F-8F26-B9047261FB0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16294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tekst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EA972-6060-4A4D-82B8-A0CD49F19CD6}" type="datetimeFigureOut">
              <a:rPr lang="pl-PL" smtClean="0"/>
              <a:t>4.08.2025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28E45-746D-264F-8F26-B9047261FB0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51086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tekst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EA972-6060-4A4D-82B8-A0CD49F19CD6}" type="datetimeFigureOut">
              <a:rPr lang="pl-PL" smtClean="0"/>
              <a:t>4.08.2025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28E45-746D-264F-8F26-B9047261FB0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82425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EA972-6060-4A4D-82B8-A0CD49F19CD6}" type="datetimeFigureOut">
              <a:rPr lang="pl-PL" smtClean="0"/>
              <a:t>4.08.2025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28E45-746D-264F-8F26-B9047261FB0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6398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EA972-6060-4A4D-82B8-A0CD49F19CD6}" type="datetimeFigureOut">
              <a:rPr lang="pl-PL" smtClean="0"/>
              <a:t>4.08.2025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28E45-746D-264F-8F26-B9047261FB0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86360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EA972-6060-4A4D-82B8-A0CD49F19CD6}" type="datetimeFigureOut">
              <a:rPr lang="pl-PL" smtClean="0"/>
              <a:t>4.08.2025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28E45-746D-264F-8F26-B9047261FB0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12198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EA972-6060-4A4D-82B8-A0CD49F19CD6}" type="datetimeFigureOut">
              <a:rPr lang="pl-PL" smtClean="0"/>
              <a:t>4.08.2025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28E45-746D-264F-8F26-B9047261FB0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60588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EA972-6060-4A4D-82B8-A0CD49F19CD6}" type="datetimeFigureOut">
              <a:rPr lang="pl-PL" smtClean="0"/>
              <a:t>4.08.2025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28E45-746D-264F-8F26-B9047261FB0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11308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EA972-6060-4A4D-82B8-A0CD49F19CD6}" type="datetimeFigureOut">
              <a:rPr lang="pl-PL" smtClean="0"/>
              <a:t>4.08.2025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28E45-746D-264F-8F26-B9047261FB0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14144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EA972-6060-4A4D-82B8-A0CD49F19CD6}" type="datetimeFigureOut">
              <a:rPr lang="pl-PL" smtClean="0"/>
              <a:t>4.08.2025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28E45-746D-264F-8F26-B9047261FB0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21863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Przeciągnij obraz na symbol zastępczy lub kliknij ikonę, aby go dodać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EA972-6060-4A4D-82B8-A0CD49F19CD6}" type="datetimeFigureOut">
              <a:rPr lang="pl-PL" smtClean="0"/>
              <a:t>4.08.2025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28E45-746D-264F-8F26-B9047261FB0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32799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8EA972-6060-4A4D-82B8-A0CD49F19CD6}" type="datetimeFigureOut">
              <a:rPr lang="pl-PL" smtClean="0"/>
              <a:t>4.08.2025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528E45-746D-264F-8F26-B9047261FB0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91491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416175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pl-PL" sz="4000" dirty="0">
                <a:solidFill>
                  <a:srgbClr val="0092D2"/>
                </a:solidFill>
                <a:latin typeface="Arial"/>
                <a:cs typeface="Arial"/>
              </a:rPr>
              <a:t>Perspektywy rozwoju biogazu</a:t>
            </a:r>
            <a:br>
              <a:rPr lang="pl-PL" sz="4000" dirty="0">
                <a:solidFill>
                  <a:srgbClr val="0092D2"/>
                </a:solidFill>
                <a:latin typeface="Arial"/>
                <a:cs typeface="Arial"/>
              </a:rPr>
            </a:br>
            <a:r>
              <a:rPr lang="pl-PL" sz="4000" dirty="0">
                <a:solidFill>
                  <a:srgbClr val="0092D2"/>
                </a:solidFill>
                <a:latin typeface="Arial"/>
                <a:cs typeface="Arial"/>
              </a:rPr>
              <a:t>i </a:t>
            </a:r>
            <a:r>
              <a:rPr lang="pl-PL" sz="4000" dirty="0" err="1">
                <a:solidFill>
                  <a:srgbClr val="0092D2"/>
                </a:solidFill>
                <a:latin typeface="Arial"/>
                <a:cs typeface="Arial"/>
              </a:rPr>
              <a:t>biometanu</a:t>
            </a:r>
            <a:endParaRPr lang="pl-PL" sz="4000" dirty="0">
              <a:solidFill>
                <a:srgbClr val="0092D2"/>
              </a:solidFill>
              <a:latin typeface="Arial"/>
              <a:cs typeface="Arial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85800" y="3831613"/>
            <a:ext cx="7086600" cy="410021"/>
          </a:xfrm>
        </p:spPr>
        <p:txBody>
          <a:bodyPr>
            <a:normAutofit/>
          </a:bodyPr>
          <a:lstStyle/>
          <a:p>
            <a:pPr algn="l"/>
            <a:r>
              <a:rPr lang="pl-PL" sz="1800" dirty="0">
                <a:latin typeface="Arial"/>
                <a:cs typeface="Arial"/>
              </a:rPr>
              <a:t>Podsumowanie</a:t>
            </a:r>
            <a:r>
              <a:rPr lang="pl-PL" sz="1800" dirty="0">
                <a:solidFill>
                  <a:srgbClr val="969696"/>
                </a:solidFill>
                <a:latin typeface="Arial"/>
                <a:cs typeface="Arial"/>
              </a:rPr>
              <a:t> konferencji </a:t>
            </a:r>
            <a:r>
              <a:rPr lang="pl-PL" sz="1800" dirty="0">
                <a:latin typeface="Arial"/>
                <a:cs typeface="Arial"/>
              </a:rPr>
              <a:t>z 15 lipca 2025 roku</a:t>
            </a:r>
          </a:p>
        </p:txBody>
      </p:sp>
      <p:pic>
        <p:nvPicPr>
          <p:cNvPr id="4" name="Obraz 3" descr="ARPTFI_podst_CMYK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884" y="643066"/>
            <a:ext cx="1798316" cy="1095129"/>
          </a:xfrm>
          <a:prstGeom prst="rect">
            <a:avLst/>
          </a:prstGeom>
        </p:spPr>
      </p:pic>
      <p:pic>
        <p:nvPicPr>
          <p:cNvPr id="6" name="Obraz 5" descr="PP-sygnet-cya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884" y="4597069"/>
            <a:ext cx="1707663" cy="2260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526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964804"/>
            <a:ext cx="7772400" cy="1041505"/>
          </a:xfrm>
        </p:spPr>
        <p:txBody>
          <a:bodyPr>
            <a:normAutofit/>
          </a:bodyPr>
          <a:lstStyle/>
          <a:p>
            <a:pPr algn="l"/>
            <a:r>
              <a:rPr lang="pl-PL" sz="2800" dirty="0">
                <a:solidFill>
                  <a:srgbClr val="0092D2"/>
                </a:solidFill>
                <a:latin typeface="Arial"/>
                <a:cs typeface="Arial"/>
              </a:rPr>
              <a:t>Perspektywiczne źródła zielonej energii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644008" y="2102355"/>
            <a:ext cx="3775470" cy="3713804"/>
          </a:xfrm>
        </p:spPr>
        <p:txBody>
          <a:bodyPr>
            <a:noAutofit/>
          </a:bodyPr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pl-PL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Zmiany klimatyczne i transformacja energetyczna</a:t>
            </a:r>
            <a:br>
              <a:rPr lang="pl-PL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Rosnąca presja na redukcję emisji CO₂ oraz uniezależnienie się od paliw kopalnych przyspiesza rozwój OZE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pl-PL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Polska – duży potencjał surowcowy</a:t>
            </a:r>
            <a:br>
              <a:rPr lang="pl-PL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Silne zaplecze rolnicze i bioodpady stwarzają wyjątkowe warunki do produkcji biogazu i </a:t>
            </a:r>
            <a:r>
              <a:rPr lang="pl-PL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biometanu</a:t>
            </a:r>
            <a:endParaRPr lang="pl-PL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pl-PL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 spotkania</a:t>
            </a:r>
            <a:br>
              <a:rPr lang="pl-PL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Przegląd potencjału, barier i perspektyw rozwoju sektora oraz omówienie wyzwań finansowych i regulacyjnych</a:t>
            </a:r>
          </a:p>
          <a:p>
            <a:pPr algn="l">
              <a:lnSpc>
                <a:spcPct val="120000"/>
              </a:lnSpc>
            </a:pPr>
            <a:endParaRPr lang="pl-PL" sz="12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6" name="Obraz 5" descr="ARPTFI_uzupelniajacy_RG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251" y="106718"/>
            <a:ext cx="1177590" cy="676793"/>
          </a:xfrm>
          <a:prstGeom prst="rect">
            <a:avLst/>
          </a:prstGeom>
        </p:spPr>
      </p:pic>
      <p:cxnSp>
        <p:nvCxnSpPr>
          <p:cNvPr id="8" name="Łącznik prosty 7"/>
          <p:cNvCxnSpPr/>
          <p:nvPr/>
        </p:nvCxnSpPr>
        <p:spPr>
          <a:xfrm>
            <a:off x="779121" y="804855"/>
            <a:ext cx="8364879" cy="0"/>
          </a:xfrm>
          <a:prstGeom prst="line">
            <a:avLst/>
          </a:prstGeom>
          <a:ln w="12700">
            <a:solidFill>
              <a:srgbClr val="0092D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Podtytuł 2"/>
          <p:cNvSpPr txBox="1">
            <a:spLocks/>
          </p:cNvSpPr>
          <p:nvPr/>
        </p:nvSpPr>
        <p:spPr>
          <a:xfrm>
            <a:off x="779121" y="2102355"/>
            <a:ext cx="3775470" cy="37138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endParaRPr lang="pl-PL" sz="12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10" name="Obraz 9" descr="arptfi_pl.ai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78" t="40515" r="46736" b="53479"/>
          <a:stretch/>
        </p:blipFill>
        <p:spPr>
          <a:xfrm>
            <a:off x="779121" y="6189675"/>
            <a:ext cx="821814" cy="277470"/>
          </a:xfrm>
          <a:prstGeom prst="rect">
            <a:avLst/>
          </a:prstGeom>
        </p:spPr>
      </p:pic>
      <p:pic>
        <p:nvPicPr>
          <p:cNvPr id="11" name="Obraz 10" descr="PP-sygnet-cyan.png"/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884" y="4597069"/>
            <a:ext cx="1707663" cy="2260931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ECD659A2-3622-8FBA-C955-C944C04D8F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782" y="2102356"/>
            <a:ext cx="3821518" cy="3203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0769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579D60-5267-5ADC-1888-7FDBC2573B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F4C620F-A789-9E1D-7F0E-F2EA8F33CD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964804"/>
            <a:ext cx="7772400" cy="1041505"/>
          </a:xfrm>
        </p:spPr>
        <p:txBody>
          <a:bodyPr>
            <a:normAutofit/>
          </a:bodyPr>
          <a:lstStyle/>
          <a:p>
            <a:pPr algn="l"/>
            <a:r>
              <a:rPr lang="pl-PL" sz="2800" dirty="0">
                <a:solidFill>
                  <a:srgbClr val="0092D2"/>
                </a:solidFill>
                <a:latin typeface="Arial"/>
                <a:cs typeface="Arial"/>
              </a:rPr>
              <a:t>Skala potencjału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803DC332-4CA5-434C-3F81-A47362B9DE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1909850"/>
            <a:ext cx="7681747" cy="1807908"/>
          </a:xfrm>
        </p:spPr>
        <p:txBody>
          <a:bodyPr>
            <a:noAutofit/>
          </a:bodyPr>
          <a:lstStyle/>
          <a:p>
            <a:pPr algn="l"/>
            <a:r>
              <a:rPr lang="pl-PL" sz="2200" b="1" dirty="0">
                <a:solidFill>
                  <a:srgbClr val="0092D1"/>
                </a:solidFill>
              </a:rPr>
              <a:t>20 mld m³ </a:t>
            </a:r>
            <a:r>
              <a:rPr lang="pl-PL" sz="2200" b="1" dirty="0">
                <a:solidFill>
                  <a:schemeClr val="tx1"/>
                </a:solidFill>
              </a:rPr>
              <a:t>- </a:t>
            </a:r>
            <a:r>
              <a:rPr lang="pl-PL" sz="2200" dirty="0">
                <a:solidFill>
                  <a:schemeClr val="tx1"/>
                </a:solidFill>
              </a:rPr>
              <a:t>obecne zużycie gazu w Polsce w skali roku</a:t>
            </a:r>
            <a:endParaRPr lang="pl-PL" sz="2200" b="1" dirty="0">
              <a:solidFill>
                <a:schemeClr val="tx1"/>
              </a:solidFill>
            </a:endParaRPr>
          </a:p>
          <a:p>
            <a:pPr algn="l"/>
            <a:r>
              <a:rPr lang="pl-PL" sz="2200" b="1" dirty="0">
                <a:solidFill>
                  <a:srgbClr val="0092D1"/>
                </a:solidFill>
              </a:rPr>
              <a:t>5-7 mld m</a:t>
            </a:r>
            <a:r>
              <a:rPr lang="pl-PL" sz="2200" b="1" baseline="30000" dirty="0">
                <a:solidFill>
                  <a:srgbClr val="0092D1"/>
                </a:solidFill>
              </a:rPr>
              <a:t>3</a:t>
            </a:r>
            <a:r>
              <a:rPr lang="pl-PL" sz="2200" b="1" dirty="0">
                <a:solidFill>
                  <a:srgbClr val="0092D1"/>
                </a:solidFill>
              </a:rPr>
              <a:t> </a:t>
            </a:r>
            <a:r>
              <a:rPr lang="pl-PL" sz="2200" b="1" dirty="0">
                <a:solidFill>
                  <a:schemeClr val="tx1"/>
                </a:solidFill>
              </a:rPr>
              <a:t>-  </a:t>
            </a:r>
            <a:r>
              <a:rPr lang="pl-PL" sz="2200" dirty="0">
                <a:solidFill>
                  <a:schemeClr val="tx1"/>
                </a:solidFill>
              </a:rPr>
              <a:t>szacowany poziom produkcji biogazu rocznie</a:t>
            </a:r>
          </a:p>
          <a:p>
            <a:pPr algn="l"/>
            <a:r>
              <a:rPr lang="pl-PL" sz="2200" b="1" dirty="0">
                <a:solidFill>
                  <a:srgbClr val="0092D1"/>
                </a:solidFill>
              </a:rPr>
              <a:t>135 mln ton </a:t>
            </a:r>
            <a:r>
              <a:rPr lang="pl-PL" sz="2200" b="1" dirty="0">
                <a:solidFill>
                  <a:schemeClr val="tx1"/>
                </a:solidFill>
              </a:rPr>
              <a:t>- </a:t>
            </a:r>
            <a:r>
              <a:rPr lang="pl-PL" sz="2200" dirty="0">
                <a:solidFill>
                  <a:schemeClr val="tx1"/>
                </a:solidFill>
              </a:rPr>
              <a:t>ilość odchodów zwierzęcych rocznie </a:t>
            </a:r>
          </a:p>
          <a:p>
            <a:pPr algn="l"/>
            <a:r>
              <a:rPr lang="pl-PL" sz="2200" b="1" dirty="0">
                <a:solidFill>
                  <a:srgbClr val="D8EFFD"/>
                </a:solidFill>
              </a:rPr>
              <a:t>186 </a:t>
            </a:r>
            <a:r>
              <a:rPr lang="pl-PL" sz="2200" dirty="0">
                <a:solidFill>
                  <a:schemeClr val="tx1"/>
                </a:solidFill>
              </a:rPr>
              <a:t>– liczba biogazowni w Polsce</a:t>
            </a:r>
          </a:p>
        </p:txBody>
      </p:sp>
      <p:pic>
        <p:nvPicPr>
          <p:cNvPr id="6" name="Obraz 5" descr="ARPTFI_uzupelniajacy_RGB.png">
            <a:extLst>
              <a:ext uri="{FF2B5EF4-FFF2-40B4-BE49-F238E27FC236}">
                <a16:creationId xmlns:a16="http://schemas.microsoft.com/office/drawing/2014/main" id="{06826B02-992A-A45F-26C9-3DCCA58215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251" y="106718"/>
            <a:ext cx="1177590" cy="676793"/>
          </a:xfrm>
          <a:prstGeom prst="rect">
            <a:avLst/>
          </a:prstGeom>
        </p:spPr>
      </p:pic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B3B69647-8A6B-3B95-F395-6FFEE3D7AC9B}"/>
              </a:ext>
            </a:extLst>
          </p:cNvPr>
          <p:cNvCxnSpPr/>
          <p:nvPr/>
        </p:nvCxnSpPr>
        <p:spPr>
          <a:xfrm>
            <a:off x="779121" y="804855"/>
            <a:ext cx="8364879" cy="0"/>
          </a:xfrm>
          <a:prstGeom prst="line">
            <a:avLst/>
          </a:prstGeom>
          <a:ln w="12700">
            <a:solidFill>
              <a:srgbClr val="0092D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Podtytuł 2">
            <a:extLst>
              <a:ext uri="{FF2B5EF4-FFF2-40B4-BE49-F238E27FC236}">
                <a16:creationId xmlns:a16="http://schemas.microsoft.com/office/drawing/2014/main" id="{61B4365A-633A-8A23-5402-BFD91B8DBDDB}"/>
              </a:ext>
            </a:extLst>
          </p:cNvPr>
          <p:cNvSpPr txBox="1">
            <a:spLocks/>
          </p:cNvSpPr>
          <p:nvPr/>
        </p:nvSpPr>
        <p:spPr>
          <a:xfrm>
            <a:off x="779121" y="2102355"/>
            <a:ext cx="3775470" cy="24901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endParaRPr lang="pl-PL" sz="12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10" name="Obraz 9" descr="arptfi_pl.ai">
            <a:extLst>
              <a:ext uri="{FF2B5EF4-FFF2-40B4-BE49-F238E27FC236}">
                <a16:creationId xmlns:a16="http://schemas.microsoft.com/office/drawing/2014/main" id="{06263551-B499-3C71-28E9-F749CE489C1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78" t="40515" r="46736" b="53479"/>
          <a:stretch/>
        </p:blipFill>
        <p:spPr>
          <a:xfrm>
            <a:off x="779121" y="6189675"/>
            <a:ext cx="821814" cy="277470"/>
          </a:xfrm>
          <a:prstGeom prst="rect">
            <a:avLst/>
          </a:prstGeom>
        </p:spPr>
      </p:pic>
      <p:pic>
        <p:nvPicPr>
          <p:cNvPr id="11" name="Obraz 10" descr="PP-sygnet-cyan.png">
            <a:extLst>
              <a:ext uri="{FF2B5EF4-FFF2-40B4-BE49-F238E27FC236}">
                <a16:creationId xmlns:a16="http://schemas.microsoft.com/office/drawing/2014/main" id="{D528A0E1-93CC-A461-33BA-5DC4AA404022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884" y="4597069"/>
            <a:ext cx="1707663" cy="2260931"/>
          </a:xfrm>
          <a:prstGeom prst="rect">
            <a:avLst/>
          </a:prstGeom>
        </p:spPr>
      </p:pic>
      <p:sp>
        <p:nvSpPr>
          <p:cNvPr id="7" name="Podtytuł 2">
            <a:extLst>
              <a:ext uri="{FF2B5EF4-FFF2-40B4-BE49-F238E27FC236}">
                <a16:creationId xmlns:a16="http://schemas.microsoft.com/office/drawing/2014/main" id="{5C54B9F0-CD5D-041E-D503-C1D83933E0BC}"/>
              </a:ext>
            </a:extLst>
          </p:cNvPr>
          <p:cNvSpPr txBox="1">
            <a:spLocks/>
          </p:cNvSpPr>
          <p:nvPr/>
        </p:nvSpPr>
        <p:spPr>
          <a:xfrm>
            <a:off x="1190028" y="3895591"/>
            <a:ext cx="5799331" cy="12415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pl-PL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Wniosek: </a:t>
            </a:r>
            <a:r>
              <a:rPr lang="pl-PL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Polska dysponuje jednym z największych potencjałów produkcji </a:t>
            </a:r>
            <a:r>
              <a:rPr lang="pl-PL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biometanu</a:t>
            </a:r>
            <a:r>
              <a:rPr lang="pl-PL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 Europie, którego pełne wykorzystanie mogłoby znacząco zmniejszyć import gazu kopalnego i wzmocnić bezpieczeństwo energetyczne kraju. Mimo tak dużych zasobów surowców liczba działających biogazowni jest wciąż znikoma, co pokazuje skalę niewykorzystanych możliwości sektora.</a:t>
            </a:r>
            <a:endParaRPr lang="pl-PL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9610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69DE8A-09F8-1D8A-186F-3A3F605D4D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A704498-1FC3-CC94-813F-CAC828FC06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964804"/>
            <a:ext cx="7772400" cy="1041505"/>
          </a:xfrm>
        </p:spPr>
        <p:txBody>
          <a:bodyPr>
            <a:normAutofit/>
          </a:bodyPr>
          <a:lstStyle/>
          <a:p>
            <a:pPr algn="l"/>
            <a:r>
              <a:rPr lang="pl-PL" sz="2800" dirty="0">
                <a:solidFill>
                  <a:srgbClr val="0092D2"/>
                </a:solidFill>
                <a:latin typeface="Arial"/>
                <a:cs typeface="Arial"/>
              </a:rPr>
              <a:t>Panel I: Ekosystem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F213BA82-5CF8-7E3A-08F9-9571B6D65A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44008" y="2102355"/>
            <a:ext cx="3775470" cy="3713804"/>
          </a:xfrm>
        </p:spPr>
        <p:txBody>
          <a:bodyPr>
            <a:noAutofit/>
          </a:bodyPr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pl-PL" sz="1200" b="1" dirty="0">
                <a:solidFill>
                  <a:schemeClr val="tx1"/>
                </a:solidFill>
              </a:rPr>
              <a:t>Regulacje wymagają zmian</a:t>
            </a:r>
            <a:r>
              <a:rPr lang="pl-PL" sz="1200" dirty="0">
                <a:solidFill>
                  <a:schemeClr val="tx1"/>
                </a:solidFill>
              </a:rPr>
              <a:t> – obecne mechanizmy wsparcia (aukcje OZE) nie odpowiadają realiom sektora biogazu i </a:t>
            </a:r>
            <a:r>
              <a:rPr lang="pl-PL" sz="1200" dirty="0" err="1">
                <a:solidFill>
                  <a:schemeClr val="tx1"/>
                </a:solidFill>
              </a:rPr>
              <a:t>biometanu</a:t>
            </a:r>
            <a:endParaRPr lang="pl-PL" sz="1200" dirty="0">
              <a:solidFill>
                <a:schemeClr val="tx1"/>
              </a:solidFill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pl-PL" sz="1200" b="1" dirty="0">
                <a:solidFill>
                  <a:schemeClr val="tx1"/>
                </a:solidFill>
              </a:rPr>
              <a:t>Infrastruktura i akceptacja społeczna</a:t>
            </a:r>
            <a:r>
              <a:rPr lang="pl-PL" sz="1200" dirty="0">
                <a:solidFill>
                  <a:schemeClr val="tx1"/>
                </a:solidFill>
              </a:rPr>
              <a:t> – ograniczenia sieciowe i opór mieszkańców blokują inwestycje; konieczna edukacja oparta na „języku korzyści”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pl-PL" sz="1200" b="1" dirty="0">
                <a:solidFill>
                  <a:schemeClr val="tx1"/>
                </a:solidFill>
              </a:rPr>
              <a:t>Źródła dodatkowych przychodów</a:t>
            </a:r>
            <a:r>
              <a:rPr lang="pl-PL" sz="1200" dirty="0">
                <a:solidFill>
                  <a:schemeClr val="tx1"/>
                </a:solidFill>
              </a:rPr>
              <a:t> – sprzedaż </a:t>
            </a:r>
            <a:r>
              <a:rPr lang="pl-PL" sz="1200" dirty="0" err="1">
                <a:solidFill>
                  <a:schemeClr val="tx1"/>
                </a:solidFill>
              </a:rPr>
              <a:t>pofermentu</a:t>
            </a:r>
            <a:r>
              <a:rPr lang="pl-PL" sz="1200" dirty="0">
                <a:solidFill>
                  <a:schemeClr val="tx1"/>
                </a:solidFill>
              </a:rPr>
              <a:t>, wykorzystanie ciepła oraz usługi utylizacyjne mogą poprawić opłacalność projektów</a:t>
            </a:r>
          </a:p>
          <a:p>
            <a:pPr algn="l">
              <a:lnSpc>
                <a:spcPct val="120000"/>
              </a:lnSpc>
            </a:pPr>
            <a:endParaRPr lang="pl-PL" sz="12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6" name="Obraz 5" descr="ARPTFI_uzupelniajacy_RGB.png">
            <a:extLst>
              <a:ext uri="{FF2B5EF4-FFF2-40B4-BE49-F238E27FC236}">
                <a16:creationId xmlns:a16="http://schemas.microsoft.com/office/drawing/2014/main" id="{0E4421FE-70E3-42EA-C7AB-092FCEA3D7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251" y="106718"/>
            <a:ext cx="1177590" cy="676793"/>
          </a:xfrm>
          <a:prstGeom prst="rect">
            <a:avLst/>
          </a:prstGeom>
        </p:spPr>
      </p:pic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F380DEBF-AA24-FD01-3FEC-55D570DCC939}"/>
              </a:ext>
            </a:extLst>
          </p:cNvPr>
          <p:cNvCxnSpPr/>
          <p:nvPr/>
        </p:nvCxnSpPr>
        <p:spPr>
          <a:xfrm>
            <a:off x="779121" y="804855"/>
            <a:ext cx="8364879" cy="0"/>
          </a:xfrm>
          <a:prstGeom prst="line">
            <a:avLst/>
          </a:prstGeom>
          <a:ln w="12700">
            <a:solidFill>
              <a:srgbClr val="0092D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Podtytuł 2">
            <a:extLst>
              <a:ext uri="{FF2B5EF4-FFF2-40B4-BE49-F238E27FC236}">
                <a16:creationId xmlns:a16="http://schemas.microsoft.com/office/drawing/2014/main" id="{8EC1FA84-E890-CD44-5985-3439E98FEA37}"/>
              </a:ext>
            </a:extLst>
          </p:cNvPr>
          <p:cNvSpPr txBox="1">
            <a:spLocks/>
          </p:cNvSpPr>
          <p:nvPr/>
        </p:nvSpPr>
        <p:spPr>
          <a:xfrm>
            <a:off x="779121" y="2102355"/>
            <a:ext cx="3775470" cy="37138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endParaRPr lang="pl-PL" sz="12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10" name="Obraz 9" descr="arptfi_pl.ai">
            <a:extLst>
              <a:ext uri="{FF2B5EF4-FFF2-40B4-BE49-F238E27FC236}">
                <a16:creationId xmlns:a16="http://schemas.microsoft.com/office/drawing/2014/main" id="{A8B47D16-27D6-09C1-3A93-BA9ED805F4F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78" t="40515" r="46736" b="53479"/>
          <a:stretch/>
        </p:blipFill>
        <p:spPr>
          <a:xfrm>
            <a:off x="779121" y="6189675"/>
            <a:ext cx="821814" cy="277470"/>
          </a:xfrm>
          <a:prstGeom prst="rect">
            <a:avLst/>
          </a:prstGeom>
        </p:spPr>
      </p:pic>
      <p:pic>
        <p:nvPicPr>
          <p:cNvPr id="11" name="Obraz 10" descr="PP-sygnet-cyan.png">
            <a:extLst>
              <a:ext uri="{FF2B5EF4-FFF2-40B4-BE49-F238E27FC236}">
                <a16:creationId xmlns:a16="http://schemas.microsoft.com/office/drawing/2014/main" id="{8ED1DE13-BBAB-242D-31D4-717D8CBCA461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884" y="4597069"/>
            <a:ext cx="1707663" cy="2260931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2946DC19-9D11-600B-B800-BF91A4C5BD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454" y="2102355"/>
            <a:ext cx="3821518" cy="3203570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F18BD9A7-DFE7-6437-4D16-8C598687CF7D}"/>
              </a:ext>
            </a:extLst>
          </p:cNvPr>
          <p:cNvSpPr txBox="1"/>
          <p:nvPr/>
        </p:nvSpPr>
        <p:spPr>
          <a:xfrm>
            <a:off x="779121" y="5317422"/>
            <a:ext cx="82181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/>
              <a:t>fot. </a:t>
            </a:r>
            <a:r>
              <a:rPr lang="pl-PL" sz="800" dirty="0" err="1"/>
              <a:t>canva</a:t>
            </a:r>
            <a:endParaRPr lang="pl-PL" sz="800" dirty="0"/>
          </a:p>
        </p:txBody>
      </p:sp>
    </p:spTree>
    <p:extLst>
      <p:ext uri="{BB962C8B-B14F-4D97-AF65-F5344CB8AC3E}">
        <p14:creationId xmlns:p14="http://schemas.microsoft.com/office/powerpoint/2010/main" val="6999114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DEF924-FCB4-5DDF-D50E-12407C7BE2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116BC62E-F59B-B6EB-5451-4BD0746E4F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454" y="2102356"/>
            <a:ext cx="3821518" cy="320357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617BFFB7-A1C8-4A81-4985-2EB3887F7D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964804"/>
            <a:ext cx="7772400" cy="1041505"/>
          </a:xfrm>
        </p:spPr>
        <p:txBody>
          <a:bodyPr>
            <a:normAutofit/>
          </a:bodyPr>
          <a:lstStyle/>
          <a:p>
            <a:pPr algn="l"/>
            <a:r>
              <a:rPr lang="pl-PL" sz="2800" dirty="0">
                <a:solidFill>
                  <a:srgbClr val="0092D2"/>
                </a:solidFill>
                <a:latin typeface="Arial"/>
                <a:cs typeface="Arial"/>
              </a:rPr>
              <a:t>Panel II: Ramy prawne i regulacyjne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23BFDAB4-5AFB-8BAE-F0EA-0FBABB61F7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44008" y="2102355"/>
            <a:ext cx="3775470" cy="3713804"/>
          </a:xfrm>
        </p:spPr>
        <p:txBody>
          <a:bodyPr>
            <a:noAutofit/>
          </a:bodyPr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pl-PL" sz="1200" b="1" dirty="0">
                <a:solidFill>
                  <a:schemeClr val="tx1"/>
                </a:solidFill>
              </a:rPr>
              <a:t>Certyfikacja </a:t>
            </a:r>
            <a:r>
              <a:rPr lang="pl-PL" sz="1200" b="1" dirty="0" err="1">
                <a:solidFill>
                  <a:schemeClr val="tx1"/>
                </a:solidFill>
              </a:rPr>
              <a:t>biometanu</a:t>
            </a:r>
            <a:r>
              <a:rPr lang="pl-PL" sz="1200" dirty="0">
                <a:solidFill>
                  <a:schemeClr val="tx1"/>
                </a:solidFill>
              </a:rPr>
              <a:t> – niezbędna do handlu międzynarodowego; brak akceptacji KE ogranicza możliwości eksportowe Polski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pl-PL" sz="1200" b="1" dirty="0">
                <a:solidFill>
                  <a:schemeClr val="tx1"/>
                </a:solidFill>
              </a:rPr>
              <a:t>Integracja z infrastrukturą gazową</a:t>
            </a:r>
            <a:r>
              <a:rPr lang="pl-PL" sz="1200" dirty="0">
                <a:solidFill>
                  <a:schemeClr val="tx1"/>
                </a:solidFill>
              </a:rPr>
              <a:t> – bariery jakościowe i proceduralne (wartość opałowa, ciśnienie) spowalniają przyłączenia do sieci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pl-PL" sz="1200" b="1" dirty="0">
                <a:solidFill>
                  <a:schemeClr val="tx1"/>
                </a:solidFill>
              </a:rPr>
              <a:t>Potrzeba uproszczeń</a:t>
            </a:r>
            <a:r>
              <a:rPr lang="pl-PL" sz="1200" dirty="0">
                <a:solidFill>
                  <a:schemeClr val="tx1"/>
                </a:solidFill>
              </a:rPr>
              <a:t> – skomplikowane przepisy sprawiają, że łatwiej uzyskać pozwolenie na budowę niż warunki przyłączenia do sieci</a:t>
            </a:r>
          </a:p>
          <a:p>
            <a:pPr algn="l">
              <a:lnSpc>
                <a:spcPct val="120000"/>
              </a:lnSpc>
            </a:pPr>
            <a:endParaRPr lang="pl-PL" sz="12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6" name="Obraz 5" descr="ARPTFI_uzupelniajacy_RGB.png">
            <a:extLst>
              <a:ext uri="{FF2B5EF4-FFF2-40B4-BE49-F238E27FC236}">
                <a16:creationId xmlns:a16="http://schemas.microsoft.com/office/drawing/2014/main" id="{ED9FAD02-DDA2-D3EB-E7F3-2548CFC56F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251" y="106718"/>
            <a:ext cx="1177590" cy="676793"/>
          </a:xfrm>
          <a:prstGeom prst="rect">
            <a:avLst/>
          </a:prstGeom>
        </p:spPr>
      </p:pic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A2CD0A45-983E-5BE1-38FF-78447C8E1C1D}"/>
              </a:ext>
            </a:extLst>
          </p:cNvPr>
          <p:cNvCxnSpPr/>
          <p:nvPr/>
        </p:nvCxnSpPr>
        <p:spPr>
          <a:xfrm>
            <a:off x="779121" y="804855"/>
            <a:ext cx="8364879" cy="0"/>
          </a:xfrm>
          <a:prstGeom prst="line">
            <a:avLst/>
          </a:prstGeom>
          <a:ln w="12700">
            <a:solidFill>
              <a:srgbClr val="0092D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Podtytuł 2">
            <a:extLst>
              <a:ext uri="{FF2B5EF4-FFF2-40B4-BE49-F238E27FC236}">
                <a16:creationId xmlns:a16="http://schemas.microsoft.com/office/drawing/2014/main" id="{E160E67A-3715-6A42-89D9-36282CFACBE5}"/>
              </a:ext>
            </a:extLst>
          </p:cNvPr>
          <p:cNvSpPr txBox="1">
            <a:spLocks/>
          </p:cNvSpPr>
          <p:nvPr/>
        </p:nvSpPr>
        <p:spPr>
          <a:xfrm>
            <a:off x="779121" y="2102355"/>
            <a:ext cx="3775470" cy="37138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endParaRPr lang="pl-PL" sz="12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10" name="Obraz 9" descr="arptfi_pl.ai">
            <a:extLst>
              <a:ext uri="{FF2B5EF4-FFF2-40B4-BE49-F238E27FC236}">
                <a16:creationId xmlns:a16="http://schemas.microsoft.com/office/drawing/2014/main" id="{4A5AFBB5-4DB6-EDAE-DCC0-7C19E9C614E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78" t="40515" r="46736" b="53479"/>
          <a:stretch/>
        </p:blipFill>
        <p:spPr>
          <a:xfrm>
            <a:off x="779121" y="6189675"/>
            <a:ext cx="821814" cy="277470"/>
          </a:xfrm>
          <a:prstGeom prst="rect">
            <a:avLst/>
          </a:prstGeom>
        </p:spPr>
      </p:pic>
      <p:pic>
        <p:nvPicPr>
          <p:cNvPr id="11" name="Obraz 10" descr="PP-sygnet-cyan.png">
            <a:extLst>
              <a:ext uri="{FF2B5EF4-FFF2-40B4-BE49-F238E27FC236}">
                <a16:creationId xmlns:a16="http://schemas.microsoft.com/office/drawing/2014/main" id="{237CDCEA-07E4-3C91-8D26-E0CF208DA584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884" y="4597069"/>
            <a:ext cx="1707663" cy="2260931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AB51EB80-AC23-9289-9C46-B7704BBCB1DE}"/>
              </a:ext>
            </a:extLst>
          </p:cNvPr>
          <p:cNvSpPr txBox="1"/>
          <p:nvPr/>
        </p:nvSpPr>
        <p:spPr>
          <a:xfrm>
            <a:off x="779121" y="5317422"/>
            <a:ext cx="82181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/>
              <a:t>fot. </a:t>
            </a:r>
            <a:r>
              <a:rPr lang="pl-PL" sz="800" dirty="0" err="1"/>
              <a:t>canva</a:t>
            </a:r>
            <a:endParaRPr lang="pl-PL" sz="800" dirty="0"/>
          </a:p>
        </p:txBody>
      </p:sp>
    </p:spTree>
    <p:extLst>
      <p:ext uri="{BB962C8B-B14F-4D97-AF65-F5344CB8AC3E}">
        <p14:creationId xmlns:p14="http://schemas.microsoft.com/office/powerpoint/2010/main" val="2856204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8DA160-0540-3757-9BBE-875BCC8F7F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45A3493F-C46D-B74A-989B-36196DD84A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452" y="2087193"/>
            <a:ext cx="3821517" cy="3203569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9B39E979-787A-AC2F-8744-0C7192F8D6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964804"/>
            <a:ext cx="7772400" cy="1041505"/>
          </a:xfrm>
        </p:spPr>
        <p:txBody>
          <a:bodyPr>
            <a:normAutofit/>
          </a:bodyPr>
          <a:lstStyle/>
          <a:p>
            <a:pPr algn="l"/>
            <a:r>
              <a:rPr lang="pl-PL" sz="2800" dirty="0">
                <a:solidFill>
                  <a:srgbClr val="0092D2"/>
                </a:solidFill>
                <a:latin typeface="Arial"/>
                <a:cs typeface="Arial"/>
              </a:rPr>
              <a:t>Panel III: Perspektywy i finansowanie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5696626E-644E-7F7B-6494-64E005F95C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44008" y="2102355"/>
            <a:ext cx="3775470" cy="3713804"/>
          </a:xfrm>
        </p:spPr>
        <p:txBody>
          <a:bodyPr>
            <a:noAutofit/>
          </a:bodyPr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pl-PL" sz="1200" b="1" dirty="0" err="1">
                <a:solidFill>
                  <a:schemeClr val="tx1"/>
                </a:solidFill>
              </a:rPr>
              <a:t>Biometan</a:t>
            </a:r>
            <a:r>
              <a:rPr lang="pl-PL" sz="1200" b="1" dirty="0">
                <a:solidFill>
                  <a:schemeClr val="tx1"/>
                </a:solidFill>
              </a:rPr>
              <a:t> vs biogaz</a:t>
            </a:r>
            <a:r>
              <a:rPr lang="pl-PL" sz="1200" dirty="0">
                <a:solidFill>
                  <a:schemeClr val="tx1"/>
                </a:solidFill>
              </a:rPr>
              <a:t> – wyższe koszty inwestycyjne </a:t>
            </a:r>
            <a:r>
              <a:rPr lang="pl-PL" sz="1200" dirty="0" err="1">
                <a:solidFill>
                  <a:schemeClr val="tx1"/>
                </a:solidFill>
              </a:rPr>
              <a:t>biometanu</a:t>
            </a:r>
            <a:r>
              <a:rPr lang="pl-PL" sz="1200" dirty="0">
                <a:solidFill>
                  <a:schemeClr val="tx1"/>
                </a:solidFill>
              </a:rPr>
              <a:t>, ale szybszy zwrot (7–8 lat vs 10–15 lat dla biogazu)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pl-PL" sz="1200" b="1" dirty="0">
                <a:solidFill>
                  <a:schemeClr val="tx1"/>
                </a:solidFill>
              </a:rPr>
              <a:t>Kluczowe wyzwanie finansowe</a:t>
            </a:r>
            <a:r>
              <a:rPr lang="pl-PL" sz="1200" dirty="0">
                <a:solidFill>
                  <a:schemeClr val="tx1"/>
                </a:solidFill>
              </a:rPr>
              <a:t> – zapewnienie ciągłości i jakości substratów; banki uznają to za krytyczny element oceny ryzyka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pl-PL" sz="1200" b="1" dirty="0">
                <a:solidFill>
                  <a:schemeClr val="tx1"/>
                </a:solidFill>
              </a:rPr>
              <a:t>Lokalne wykorzystanie</a:t>
            </a:r>
            <a:r>
              <a:rPr lang="pl-PL" sz="1200" dirty="0">
                <a:solidFill>
                  <a:schemeClr val="tx1"/>
                </a:solidFill>
              </a:rPr>
              <a:t> – przykład Szwecji: </a:t>
            </a:r>
            <a:r>
              <a:rPr lang="pl-PL" sz="1200" dirty="0" err="1">
                <a:solidFill>
                  <a:schemeClr val="tx1"/>
                </a:solidFill>
              </a:rPr>
              <a:t>biometan</a:t>
            </a:r>
            <a:r>
              <a:rPr lang="pl-PL" sz="1200" dirty="0">
                <a:solidFill>
                  <a:schemeClr val="tx1"/>
                </a:solidFill>
              </a:rPr>
              <a:t> częściej używany jako </a:t>
            </a:r>
            <a:r>
              <a:rPr lang="pl-PL" sz="1200" dirty="0" err="1">
                <a:solidFill>
                  <a:schemeClr val="tx1"/>
                </a:solidFill>
              </a:rPr>
              <a:t>bio</a:t>
            </a:r>
            <a:r>
              <a:rPr lang="pl-PL" sz="1200" dirty="0">
                <a:solidFill>
                  <a:schemeClr val="tx1"/>
                </a:solidFill>
              </a:rPr>
              <a:t>-CNG dla transportu niż wtłaczany do sieci, co obniża koszty</a:t>
            </a:r>
          </a:p>
          <a:p>
            <a:pPr algn="l">
              <a:lnSpc>
                <a:spcPct val="120000"/>
              </a:lnSpc>
            </a:pPr>
            <a:endParaRPr lang="pl-PL" sz="12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6" name="Obraz 5" descr="ARPTFI_uzupelniajacy_RGB.png">
            <a:extLst>
              <a:ext uri="{FF2B5EF4-FFF2-40B4-BE49-F238E27FC236}">
                <a16:creationId xmlns:a16="http://schemas.microsoft.com/office/drawing/2014/main" id="{D9B815A3-BB11-D768-AA31-F24AF70558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251" y="106718"/>
            <a:ext cx="1177590" cy="676793"/>
          </a:xfrm>
          <a:prstGeom prst="rect">
            <a:avLst/>
          </a:prstGeom>
        </p:spPr>
      </p:pic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C53FF6EA-7F45-0F15-C777-7E8C6DF0DA6D}"/>
              </a:ext>
            </a:extLst>
          </p:cNvPr>
          <p:cNvCxnSpPr/>
          <p:nvPr/>
        </p:nvCxnSpPr>
        <p:spPr>
          <a:xfrm>
            <a:off x="779121" y="804855"/>
            <a:ext cx="8364879" cy="0"/>
          </a:xfrm>
          <a:prstGeom prst="line">
            <a:avLst/>
          </a:prstGeom>
          <a:ln w="12700">
            <a:solidFill>
              <a:srgbClr val="0092D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Podtytuł 2">
            <a:extLst>
              <a:ext uri="{FF2B5EF4-FFF2-40B4-BE49-F238E27FC236}">
                <a16:creationId xmlns:a16="http://schemas.microsoft.com/office/drawing/2014/main" id="{F371269F-1AE6-B413-BC3D-DB6C9DE7BDBD}"/>
              </a:ext>
            </a:extLst>
          </p:cNvPr>
          <p:cNvSpPr txBox="1">
            <a:spLocks/>
          </p:cNvSpPr>
          <p:nvPr/>
        </p:nvSpPr>
        <p:spPr>
          <a:xfrm>
            <a:off x="779121" y="2102355"/>
            <a:ext cx="3775470" cy="37138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endParaRPr lang="pl-PL" sz="12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10" name="Obraz 9" descr="arptfi_pl.ai">
            <a:extLst>
              <a:ext uri="{FF2B5EF4-FFF2-40B4-BE49-F238E27FC236}">
                <a16:creationId xmlns:a16="http://schemas.microsoft.com/office/drawing/2014/main" id="{07008461-F1EC-D70C-408A-54E817262F4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78" t="40515" r="46736" b="53479"/>
          <a:stretch/>
        </p:blipFill>
        <p:spPr>
          <a:xfrm>
            <a:off x="779121" y="6189675"/>
            <a:ext cx="821814" cy="277470"/>
          </a:xfrm>
          <a:prstGeom prst="rect">
            <a:avLst/>
          </a:prstGeom>
        </p:spPr>
      </p:pic>
      <p:pic>
        <p:nvPicPr>
          <p:cNvPr id="11" name="Obraz 10" descr="PP-sygnet-cyan.png">
            <a:extLst>
              <a:ext uri="{FF2B5EF4-FFF2-40B4-BE49-F238E27FC236}">
                <a16:creationId xmlns:a16="http://schemas.microsoft.com/office/drawing/2014/main" id="{E4878867-20E0-E1CE-5358-569E70DC00E8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884" y="4597069"/>
            <a:ext cx="1707663" cy="2260931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64FCD128-77EC-E466-9F14-34EC9487AF19}"/>
              </a:ext>
            </a:extLst>
          </p:cNvPr>
          <p:cNvSpPr txBox="1"/>
          <p:nvPr/>
        </p:nvSpPr>
        <p:spPr>
          <a:xfrm>
            <a:off x="779121" y="5317422"/>
            <a:ext cx="82181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/>
              <a:t>fot. </a:t>
            </a:r>
            <a:r>
              <a:rPr lang="pl-PL" sz="800" dirty="0" err="1"/>
              <a:t>canva</a:t>
            </a:r>
            <a:endParaRPr lang="pl-PL" sz="800" dirty="0"/>
          </a:p>
        </p:txBody>
      </p:sp>
    </p:spTree>
    <p:extLst>
      <p:ext uri="{BB962C8B-B14F-4D97-AF65-F5344CB8AC3E}">
        <p14:creationId xmlns:p14="http://schemas.microsoft.com/office/powerpoint/2010/main" val="9989636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6C2DE9-4AEE-2CDF-2261-8EB80A744F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E070D0FB-030B-B776-437F-B1B5C8430F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452" y="2032969"/>
            <a:ext cx="3886200" cy="3257793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B4F9E82F-3218-ACE3-5743-786118B2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964804"/>
            <a:ext cx="7772400" cy="1041505"/>
          </a:xfrm>
        </p:spPr>
        <p:txBody>
          <a:bodyPr>
            <a:normAutofit/>
          </a:bodyPr>
          <a:lstStyle/>
          <a:p>
            <a:pPr algn="l"/>
            <a:r>
              <a:rPr lang="pl-PL" sz="2800" dirty="0">
                <a:solidFill>
                  <a:srgbClr val="0092D2"/>
                </a:solidFill>
                <a:latin typeface="Arial"/>
                <a:cs typeface="Arial"/>
              </a:rPr>
              <a:t>Rekomendacje i dalsze kroki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0B21EC3C-7928-C084-ED19-B47D09C914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44008" y="2102355"/>
            <a:ext cx="3775470" cy="3713804"/>
          </a:xfrm>
        </p:spPr>
        <p:txBody>
          <a:bodyPr>
            <a:noAutofit/>
          </a:bodyPr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pl-PL" sz="1200" b="1" dirty="0">
                <a:solidFill>
                  <a:schemeClr val="tx1"/>
                </a:solidFill>
              </a:rPr>
              <a:t>System wsparcia finansowego</a:t>
            </a:r>
            <a:r>
              <a:rPr lang="pl-PL" sz="1200" dirty="0">
                <a:solidFill>
                  <a:schemeClr val="tx1"/>
                </a:solidFill>
              </a:rPr>
              <a:t> – do przyspieszenia rozwoju rynku konieczne są dopłaty inwestycyjne i taryfy gwarantowane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pl-PL" sz="1200" b="1" dirty="0">
                <a:solidFill>
                  <a:schemeClr val="tx1"/>
                </a:solidFill>
              </a:rPr>
              <a:t>Uproszczenie procedur i strategia surowcowa</a:t>
            </a:r>
            <a:r>
              <a:rPr lang="pl-PL" sz="1200" dirty="0">
                <a:solidFill>
                  <a:schemeClr val="tx1"/>
                </a:solidFill>
              </a:rPr>
              <a:t> – lepsza organizacja rynku substratów i skrócenie ścieżki administracyjnej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pl-PL" sz="1200" b="1" dirty="0">
                <a:solidFill>
                  <a:schemeClr val="tx1"/>
                </a:solidFill>
              </a:rPr>
              <a:t>Budowa akceptacji społecznej</a:t>
            </a:r>
            <a:r>
              <a:rPr lang="pl-PL" sz="1200" dirty="0">
                <a:solidFill>
                  <a:schemeClr val="tx1"/>
                </a:solidFill>
              </a:rPr>
              <a:t> – transparentna komunikacja i lokalne korzyści (np. </a:t>
            </a:r>
            <a:r>
              <a:rPr lang="pl-PL" sz="1200" dirty="0" err="1">
                <a:solidFill>
                  <a:schemeClr val="tx1"/>
                </a:solidFill>
              </a:rPr>
              <a:t>produkacja</a:t>
            </a:r>
            <a:r>
              <a:rPr lang="pl-PL" sz="1200" dirty="0">
                <a:solidFill>
                  <a:schemeClr val="tx1"/>
                </a:solidFill>
              </a:rPr>
              <a:t> taniego ciepła, nawozy) zwiększają poparcie mieszkańców</a:t>
            </a:r>
          </a:p>
          <a:p>
            <a:pPr algn="l">
              <a:lnSpc>
                <a:spcPct val="120000"/>
              </a:lnSpc>
            </a:pPr>
            <a:endParaRPr lang="pl-PL" sz="12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6" name="Obraz 5" descr="ARPTFI_uzupelniajacy_RGB.png">
            <a:extLst>
              <a:ext uri="{FF2B5EF4-FFF2-40B4-BE49-F238E27FC236}">
                <a16:creationId xmlns:a16="http://schemas.microsoft.com/office/drawing/2014/main" id="{A649E302-C6EB-50BE-4EC8-C6A133C109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251" y="106718"/>
            <a:ext cx="1177590" cy="676793"/>
          </a:xfrm>
          <a:prstGeom prst="rect">
            <a:avLst/>
          </a:prstGeom>
        </p:spPr>
      </p:pic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CB8200E7-92C9-F3C3-90F4-C41B5654C44B}"/>
              </a:ext>
            </a:extLst>
          </p:cNvPr>
          <p:cNvCxnSpPr/>
          <p:nvPr/>
        </p:nvCxnSpPr>
        <p:spPr>
          <a:xfrm>
            <a:off x="779121" y="804855"/>
            <a:ext cx="8364879" cy="0"/>
          </a:xfrm>
          <a:prstGeom prst="line">
            <a:avLst/>
          </a:prstGeom>
          <a:ln w="12700">
            <a:solidFill>
              <a:srgbClr val="0092D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Podtytuł 2">
            <a:extLst>
              <a:ext uri="{FF2B5EF4-FFF2-40B4-BE49-F238E27FC236}">
                <a16:creationId xmlns:a16="http://schemas.microsoft.com/office/drawing/2014/main" id="{458C640E-DC44-076C-C620-8F797FC5F259}"/>
              </a:ext>
            </a:extLst>
          </p:cNvPr>
          <p:cNvSpPr txBox="1">
            <a:spLocks/>
          </p:cNvSpPr>
          <p:nvPr/>
        </p:nvSpPr>
        <p:spPr>
          <a:xfrm>
            <a:off x="779121" y="2102355"/>
            <a:ext cx="3775470" cy="37138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endParaRPr lang="pl-PL" sz="12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10" name="Obraz 9" descr="arptfi_pl.ai">
            <a:extLst>
              <a:ext uri="{FF2B5EF4-FFF2-40B4-BE49-F238E27FC236}">
                <a16:creationId xmlns:a16="http://schemas.microsoft.com/office/drawing/2014/main" id="{BB5412BE-6D93-A259-9016-275CA6C82EE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78" t="40515" r="46736" b="53479"/>
          <a:stretch/>
        </p:blipFill>
        <p:spPr>
          <a:xfrm>
            <a:off x="779121" y="6189675"/>
            <a:ext cx="821814" cy="277470"/>
          </a:xfrm>
          <a:prstGeom prst="rect">
            <a:avLst/>
          </a:prstGeom>
        </p:spPr>
      </p:pic>
      <p:pic>
        <p:nvPicPr>
          <p:cNvPr id="11" name="Obraz 10" descr="PP-sygnet-cyan.png">
            <a:extLst>
              <a:ext uri="{FF2B5EF4-FFF2-40B4-BE49-F238E27FC236}">
                <a16:creationId xmlns:a16="http://schemas.microsoft.com/office/drawing/2014/main" id="{A83621D1-9128-E403-FB51-CAD24ACBB61E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884" y="4597069"/>
            <a:ext cx="1707663" cy="2260931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B1A88B38-678B-7DAA-371B-14FDCE42C63A}"/>
              </a:ext>
            </a:extLst>
          </p:cNvPr>
          <p:cNvSpPr txBox="1"/>
          <p:nvPr/>
        </p:nvSpPr>
        <p:spPr>
          <a:xfrm>
            <a:off x="779121" y="5317422"/>
            <a:ext cx="82181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/>
              <a:t>fot. </a:t>
            </a:r>
            <a:r>
              <a:rPr lang="pl-PL" sz="800" dirty="0" err="1"/>
              <a:t>canva</a:t>
            </a:r>
            <a:endParaRPr lang="pl-PL" sz="800" dirty="0"/>
          </a:p>
        </p:txBody>
      </p:sp>
    </p:spTree>
    <p:extLst>
      <p:ext uri="{BB962C8B-B14F-4D97-AF65-F5344CB8AC3E}">
        <p14:creationId xmlns:p14="http://schemas.microsoft.com/office/powerpoint/2010/main" val="7466201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416175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pl-PL" sz="4000" dirty="0">
                <a:solidFill>
                  <a:srgbClr val="0092D1"/>
                </a:solidFill>
                <a:latin typeface="Arial"/>
                <a:cs typeface="Arial"/>
              </a:rPr>
              <a:t>Dziękujemy za dyskusję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85800" y="3704779"/>
            <a:ext cx="7086600" cy="1752600"/>
          </a:xfrm>
        </p:spPr>
        <p:txBody>
          <a:bodyPr>
            <a:normAutofit/>
          </a:bodyPr>
          <a:lstStyle/>
          <a:p>
            <a:pPr algn="l"/>
            <a:r>
              <a:rPr lang="pl-PL" sz="18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Organizatorzy konferencji:</a:t>
            </a:r>
          </a:p>
          <a:p>
            <a:pPr algn="l"/>
            <a:endParaRPr lang="pl-PL" sz="1800" dirty="0">
              <a:solidFill>
                <a:srgbClr val="FFFFFF"/>
              </a:solidFill>
              <a:latin typeface="Arial"/>
              <a:cs typeface="Arial"/>
            </a:endParaRPr>
          </a:p>
          <a:p>
            <a:pPr algn="l"/>
            <a:endParaRPr lang="pl-PL" sz="1800" dirty="0">
              <a:solidFill>
                <a:srgbClr val="FFFFFF"/>
              </a:solidFill>
              <a:latin typeface="Arial"/>
              <a:cs typeface="Arial"/>
            </a:endParaRPr>
          </a:p>
          <a:p>
            <a:pPr algn="l"/>
            <a:endParaRPr lang="pl-PL" sz="1800" dirty="0">
              <a:solidFill>
                <a:srgbClr val="FFFFFF"/>
              </a:solidFill>
              <a:latin typeface="Arial"/>
              <a:cs typeface="Arial"/>
            </a:endParaRPr>
          </a:p>
          <a:p>
            <a:pPr algn="l"/>
            <a:r>
              <a:rPr lang="pl-PL" sz="18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Partner:</a:t>
            </a:r>
          </a:p>
        </p:txBody>
      </p:sp>
      <p:pic>
        <p:nvPicPr>
          <p:cNvPr id="7" name="Obraz 6" descr="PP-sygnet-white.png"/>
          <p:cNvPicPr>
            <a:picLocks noChangeAspect="1"/>
          </p:cNvPicPr>
          <p:nvPr/>
        </p:nvPicPr>
        <p:blipFill>
          <a:blip r:embed="rId2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537" y="4597069"/>
            <a:ext cx="1707663" cy="2260930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B6243D72-35BB-94FB-8E27-662A55E36B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4050069"/>
            <a:ext cx="4126832" cy="905759"/>
          </a:xfrm>
          <a:prstGeom prst="rect">
            <a:avLst/>
          </a:prstGeom>
        </p:spPr>
      </p:pic>
      <p:pic>
        <p:nvPicPr>
          <p:cNvPr id="6" name="Obraz 5" descr="PP-sygnet-cyan.png">
            <a:extLst>
              <a:ext uri="{FF2B5EF4-FFF2-40B4-BE49-F238E27FC236}">
                <a16:creationId xmlns:a16="http://schemas.microsoft.com/office/drawing/2014/main" id="{9D491903-DA1E-0169-CF0F-00278653DB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884" y="4597069"/>
            <a:ext cx="1707663" cy="2260931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88B129C9-ADDD-3E5A-2A03-4D8A95D4D8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5337064"/>
            <a:ext cx="3167603" cy="986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434335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domyśln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Motyw domyślny.thmx</Template>
  <TotalTime>184</TotalTime>
  <Words>418</Words>
  <Application>Microsoft Macintosh PowerPoint</Application>
  <PresentationFormat>Pokaz na ekranie (4:3)</PresentationFormat>
  <Paragraphs>39</Paragraphs>
  <Slides>8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12" baseType="lpstr">
      <vt:lpstr>Aptos</vt:lpstr>
      <vt:lpstr>Arial</vt:lpstr>
      <vt:lpstr>Calibri</vt:lpstr>
      <vt:lpstr>Motyw domyślny</vt:lpstr>
      <vt:lpstr>Perspektywy rozwoju biogazu i biometanu</vt:lpstr>
      <vt:lpstr>Perspektywiczne źródła zielonej energii</vt:lpstr>
      <vt:lpstr>Skala potencjału</vt:lpstr>
      <vt:lpstr>Panel I: Ekosystem</vt:lpstr>
      <vt:lpstr>Panel II: Ramy prawne i regulacyjne</vt:lpstr>
      <vt:lpstr>Panel III: Perspektywy i finansowanie</vt:lpstr>
      <vt:lpstr>Rekomendacje i dalsze kroki</vt:lpstr>
      <vt:lpstr>Dziękujemy za dyskusję</vt:lpstr>
    </vt:vector>
  </TitlesOfParts>
  <Company>Wdawnictwo Pedagogiczne OPERON Sp. z o.o.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Artur Tarasiewicz</dc:creator>
  <cp:lastModifiedBy>Gabriela Poręba</cp:lastModifiedBy>
  <cp:revision>8</cp:revision>
  <dcterms:created xsi:type="dcterms:W3CDTF">2023-08-23T20:55:47Z</dcterms:created>
  <dcterms:modified xsi:type="dcterms:W3CDTF">2025-08-04T08:45:50Z</dcterms:modified>
</cp:coreProperties>
</file>